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88" r:id="rId4"/>
    <p:sldId id="258" r:id="rId5"/>
    <p:sldId id="289" r:id="rId6"/>
    <p:sldId id="259" r:id="rId7"/>
    <p:sldId id="260" r:id="rId8"/>
    <p:sldId id="261" r:id="rId9"/>
    <p:sldId id="290" r:id="rId10"/>
    <p:sldId id="262" r:id="rId11"/>
    <p:sldId id="292" r:id="rId12"/>
    <p:sldId id="291" r:id="rId13"/>
    <p:sldId id="266" r:id="rId14"/>
    <p:sldId id="293" r:id="rId15"/>
    <p:sldId id="267" r:id="rId16"/>
    <p:sldId id="294" r:id="rId17"/>
    <p:sldId id="268" r:id="rId18"/>
    <p:sldId id="269" r:id="rId19"/>
    <p:sldId id="295" r:id="rId20"/>
    <p:sldId id="270" r:id="rId21"/>
    <p:sldId id="271" r:id="rId22"/>
    <p:sldId id="296" r:id="rId23"/>
    <p:sldId id="272" r:id="rId24"/>
    <p:sldId id="297" r:id="rId25"/>
    <p:sldId id="273" r:id="rId26"/>
    <p:sldId id="274" r:id="rId27"/>
    <p:sldId id="275" r:id="rId28"/>
    <p:sldId id="276" r:id="rId29"/>
    <p:sldId id="277" r:id="rId30"/>
    <p:sldId id="278" r:id="rId31"/>
    <p:sldId id="298" r:id="rId32"/>
    <p:sldId id="279" r:id="rId33"/>
    <p:sldId id="280" r:id="rId34"/>
    <p:sldId id="301" r:id="rId35"/>
    <p:sldId id="302" r:id="rId36"/>
    <p:sldId id="307" r:id="rId37"/>
    <p:sldId id="308" r:id="rId38"/>
    <p:sldId id="309" r:id="rId39"/>
    <p:sldId id="312" r:id="rId40"/>
    <p:sldId id="311" r:id="rId41"/>
    <p:sldId id="281" r:id="rId42"/>
    <p:sldId id="282" r:id="rId43"/>
    <p:sldId id="299" r:id="rId44"/>
    <p:sldId id="283" r:id="rId45"/>
    <p:sldId id="305" r:id="rId46"/>
    <p:sldId id="306" r:id="rId47"/>
    <p:sldId id="284" r:id="rId48"/>
    <p:sldId id="304" r:id="rId49"/>
    <p:sldId id="303" r:id="rId50"/>
    <p:sldId id="285" r:id="rId51"/>
    <p:sldId id="286" r:id="rId52"/>
    <p:sldId id="313" r:id="rId53"/>
    <p:sldId id="287" r:id="rId54"/>
    <p:sldId id="300" r:id="rId55"/>
  </p:sldIdLst>
  <p:sldSz cx="12192000" cy="6858000"/>
  <p:notesSz cx="12192000" cy="6858000"/>
  <p:embeddedFontLst>
    <p:embeddedFont>
      <p:font typeface="Calibri" panose="020F0502020204030204" pitchFamily="34" charset="0"/>
      <p:regular r:id="rId57"/>
      <p:bold r:id="rId58"/>
      <p:italic r:id="rId59"/>
      <p:boldItalic r:id="rId60"/>
    </p:embeddedFont>
    <p:embeddedFont>
      <p:font typeface="Cambria" panose="02040503050406030204" pitchFamily="18" charset="0"/>
      <p:regular r:id="rId61"/>
      <p:bold r:id="rId62"/>
      <p:italic r:id="rId63"/>
      <p:boldItalic r:id="rId64"/>
    </p:embeddedFont>
    <p:embeddedFont>
      <p:font typeface="Cambria Math" panose="02040503050406030204" pitchFamily="18" charset="0"/>
      <p:regular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6" roundtripDataSignature="AMtx7mgcBKtGdAq3CoDjuBvxlNcHPlbjo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535274-4E36-3D15-E557-7165117FA293}" name="Tùng Thanh" initials="TT" userId="7cf5fc9c47e13e7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72" y="8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ded2e0fa68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g1ded2e0fa68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 name="Google Shape;136;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520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519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 name="Google Shape;168;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7611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 name="Google Shape;177;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16161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8" name="Google Shape;208;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0671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7" name="Google Shape;217;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6" name="Google Shape;226;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81958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4" name="Google Shape;234;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8247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3" name="Google Shape;243;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3" name="Google Shape;283;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26531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11959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589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74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5180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4439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310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32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4220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76309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1" name="Google Shape;361;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1603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9052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518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2414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223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72019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8" name="Google Shape;398;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8710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6" name="Google Shape;66;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 name="Google Shape;127;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6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4"/>
          <p:cNvSpPr txBox="1">
            <a:spLocks noGrp="1"/>
          </p:cNvSpPr>
          <p:nvPr>
            <p:ph type="title"/>
          </p:nvPr>
        </p:nvSpPr>
        <p:spPr>
          <a:xfrm>
            <a:off x="1564423" y="1170063"/>
            <a:ext cx="9063152"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4"/>
          <p:cNvSpPr txBox="1">
            <a:spLocks noGrp="1"/>
          </p:cNvSpPr>
          <p:nvPr>
            <p:ph type="body" idx="1"/>
          </p:nvPr>
        </p:nvSpPr>
        <p:spPr>
          <a:xfrm>
            <a:off x="1040040" y="1272794"/>
            <a:ext cx="10111918" cy="17653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 name="Google Shape;14;p3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
        <p:cNvGrpSpPr/>
        <p:nvPr/>
      </p:nvGrpSpPr>
      <p:grpSpPr>
        <a:xfrm>
          <a:off x="0" y="0"/>
          <a:ext cx="0" cy="0"/>
          <a:chOff x="0" y="0"/>
          <a:chExt cx="0" cy="0"/>
        </a:xfrm>
      </p:grpSpPr>
      <p:sp>
        <p:nvSpPr>
          <p:cNvPr id="18" name="Google Shape;18;p35"/>
          <p:cNvSpPr txBox="1">
            <a:spLocks noGrp="1"/>
          </p:cNvSpPr>
          <p:nvPr>
            <p:ph type="title"/>
          </p:nvPr>
        </p:nvSpPr>
        <p:spPr>
          <a:xfrm>
            <a:off x="1564423" y="1170063"/>
            <a:ext cx="9063152"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36"/>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6"/>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37"/>
          <p:cNvSpPr txBox="1">
            <a:spLocks noGrp="1"/>
          </p:cNvSpPr>
          <p:nvPr>
            <p:ph type="title"/>
          </p:nvPr>
        </p:nvSpPr>
        <p:spPr>
          <a:xfrm>
            <a:off x="1564423" y="1170063"/>
            <a:ext cx="9063152"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7"/>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1" name="Google Shape;31;p37"/>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7"/>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7"/>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38"/>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8"/>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8"/>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3"/>
          <p:cNvSpPr txBox="1">
            <a:spLocks noGrp="1"/>
          </p:cNvSpPr>
          <p:nvPr>
            <p:ph type="title"/>
          </p:nvPr>
        </p:nvSpPr>
        <p:spPr>
          <a:xfrm>
            <a:off x="1564423" y="1170063"/>
            <a:ext cx="9063152" cy="1765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3"/>
          <p:cNvSpPr txBox="1">
            <a:spLocks noGrp="1"/>
          </p:cNvSpPr>
          <p:nvPr>
            <p:ph type="body" idx="1"/>
          </p:nvPr>
        </p:nvSpPr>
        <p:spPr>
          <a:xfrm>
            <a:off x="1040040" y="1272794"/>
            <a:ext cx="10111918" cy="17653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3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3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3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8" Type="http://schemas.openxmlformats.org/officeDocument/2006/relationships/image" Target="../media/image49.jpg"/><Relationship Id="rId3" Type="http://schemas.openxmlformats.org/officeDocument/2006/relationships/image" Target="../media/image44.jpg"/><Relationship Id="rId7" Type="http://schemas.openxmlformats.org/officeDocument/2006/relationships/image" Target="../media/image48.jpg"/><Relationship Id="rId12"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7.jpg"/><Relationship Id="rId11" Type="http://schemas.openxmlformats.org/officeDocument/2006/relationships/image" Target="../media/image52.png"/><Relationship Id="rId5" Type="http://schemas.openxmlformats.org/officeDocument/2006/relationships/image" Target="../media/image46.jpg"/><Relationship Id="rId10" Type="http://schemas.openxmlformats.org/officeDocument/2006/relationships/image" Target="../media/image51.jpg"/><Relationship Id="rId4" Type="http://schemas.openxmlformats.org/officeDocument/2006/relationships/image" Target="../media/image45.jpg"/><Relationship Id="rId9" Type="http://schemas.openxmlformats.org/officeDocument/2006/relationships/image" Target="../media/image50.jp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ded2e0fa68_0_0"/>
          <p:cNvSpPr txBox="1">
            <a:spLocks noGrp="1"/>
          </p:cNvSpPr>
          <p:nvPr>
            <p:ph type="title"/>
          </p:nvPr>
        </p:nvSpPr>
        <p:spPr>
          <a:xfrm>
            <a:off x="1564348" y="549113"/>
            <a:ext cx="9063300" cy="1985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dirty="0">
                <a:solidFill>
                  <a:srgbClr val="0F0F0F"/>
                </a:solidFill>
                <a:highlight>
                  <a:srgbClr val="FFFFFF"/>
                </a:highlight>
                <a:latin typeface="+mj-lt"/>
                <a:ea typeface="Roboto"/>
                <a:cs typeface="Roboto"/>
                <a:sym typeface="Roboto"/>
              </a:rPr>
              <a:t>Hyper parameter tuning</a:t>
            </a:r>
            <a:endParaRPr dirty="0">
              <a:solidFill>
                <a:srgbClr val="0F0F0F"/>
              </a:solidFill>
              <a:highlight>
                <a:srgbClr val="FFFFFF"/>
              </a:highlight>
              <a:latin typeface="+mj-lt"/>
              <a:ea typeface="Roboto"/>
              <a:cs typeface="Roboto"/>
              <a:sym typeface="Roboto"/>
            </a:endParaRPr>
          </a:p>
          <a:p>
            <a:pPr marL="0" lvl="0" indent="0" algn="l" rtl="0">
              <a:lnSpc>
                <a:spcPct val="100000"/>
              </a:lnSpc>
              <a:spcBef>
                <a:spcPts val="0"/>
              </a:spcBef>
              <a:spcAft>
                <a:spcPts val="0"/>
              </a:spcAft>
              <a:buSzPts val="1400"/>
              <a:buNone/>
            </a:pPr>
            <a:endParaRPr dirty="0">
              <a:latin typeface="+mj-lt"/>
            </a:endParaRPr>
          </a:p>
        </p:txBody>
      </p:sp>
      <p:sp>
        <p:nvSpPr>
          <p:cNvPr id="44" name="Google Shape;44;g1ded2e0fa68_0_0"/>
          <p:cNvSpPr txBox="1">
            <a:spLocks noGrp="1"/>
          </p:cNvSpPr>
          <p:nvPr>
            <p:ph type="body" idx="1"/>
          </p:nvPr>
        </p:nvSpPr>
        <p:spPr>
          <a:xfrm>
            <a:off x="4307796" y="1904775"/>
            <a:ext cx="7669800" cy="43407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400" dirty="0">
                <a:latin typeface="+mj-lt"/>
              </a:rPr>
              <a:t>1 Tuning process</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2 Using an appropriate scale to pick </a:t>
            </a:r>
            <a:r>
              <a:rPr lang="en-US" sz="2400" dirty="0" err="1">
                <a:latin typeface="+mj-lt"/>
              </a:rPr>
              <a:t>hyperparameters</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3 </a:t>
            </a:r>
            <a:r>
              <a:rPr lang="en-US" sz="2400" dirty="0" err="1">
                <a:latin typeface="+mj-lt"/>
              </a:rPr>
              <a:t>Hyperparameters</a:t>
            </a:r>
            <a:r>
              <a:rPr lang="en-US" sz="2400" dirty="0">
                <a:latin typeface="+mj-lt"/>
              </a:rPr>
              <a:t> tuning in practice: Pandas vs Caviar</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4 Normalizing activations in a network</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5 Fitting Batch Norm into a neural network</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6 Why does Batch Norm work?</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7 </a:t>
            </a:r>
            <a:r>
              <a:rPr lang="en-US" sz="2400" dirty="0" err="1">
                <a:latin typeface="+mj-lt"/>
              </a:rPr>
              <a:t>Softmax</a:t>
            </a:r>
            <a:r>
              <a:rPr lang="en-US" sz="2400" dirty="0">
                <a:latin typeface="+mj-lt"/>
              </a:rPr>
              <a:t> regression</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8 Deep Learning frameworks</a:t>
            </a:r>
            <a:endParaRPr sz="2400" dirty="0">
              <a:latin typeface="+mj-lt"/>
            </a:endParaRPr>
          </a:p>
          <a:p>
            <a:pPr marL="0" lvl="0" indent="0" algn="l" rtl="0">
              <a:lnSpc>
                <a:spcPct val="100000"/>
              </a:lnSpc>
              <a:spcBef>
                <a:spcPts val="0"/>
              </a:spcBef>
              <a:spcAft>
                <a:spcPts val="0"/>
              </a:spcAft>
              <a:buSzPts val="1400"/>
              <a:buNone/>
            </a:pPr>
            <a:r>
              <a:rPr lang="en-US" sz="2400" dirty="0">
                <a:latin typeface="+mj-lt"/>
              </a:rPr>
              <a:t>9 </a:t>
            </a:r>
            <a:r>
              <a:rPr lang="en-US" sz="2400" dirty="0" err="1">
                <a:latin typeface="+mj-lt"/>
              </a:rPr>
              <a:t>TensorFlow</a:t>
            </a:r>
            <a:endParaRPr sz="2400" dirty="0">
              <a:latin typeface="+mj-lt"/>
            </a:endParaRPr>
          </a:p>
          <a:p>
            <a:pPr marL="0" lvl="0" indent="0" algn="l" rtl="0">
              <a:lnSpc>
                <a:spcPct val="100000"/>
              </a:lnSpc>
              <a:spcBef>
                <a:spcPts val="0"/>
              </a:spcBef>
              <a:spcAft>
                <a:spcPts val="0"/>
              </a:spcAft>
              <a:buSzPts val="1400"/>
              <a:buNone/>
            </a:pPr>
            <a:endParaRPr sz="6600" dirty="0">
              <a:latin typeface="+mj-lt"/>
            </a:endParaRPr>
          </a:p>
        </p:txBody>
      </p:sp>
      <p:pic>
        <p:nvPicPr>
          <p:cNvPr id="45" name="Google Shape;45;g1ded2e0fa68_0_0"/>
          <p:cNvPicPr preferRelativeResize="0"/>
          <p:nvPr/>
        </p:nvPicPr>
        <p:blipFill rotWithShape="1">
          <a:blip r:embed="rId3">
            <a:alphaModFix/>
          </a:blip>
          <a:srcRect/>
          <a:stretch/>
        </p:blipFill>
        <p:spPr>
          <a:xfrm>
            <a:off x="207013" y="2395175"/>
            <a:ext cx="3871626" cy="2129399"/>
          </a:xfrm>
          <a:prstGeom prst="rect">
            <a:avLst/>
          </a:prstGeom>
          <a:noFill/>
          <a:ln>
            <a:noFill/>
          </a:ln>
        </p:spPr>
      </p:pic>
      <p:sp>
        <p:nvSpPr>
          <p:cNvPr id="46" name="Google Shape;46;g1ded2e0fa68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a:t>
            </a:fld>
            <a:endParaRPr>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246122" y="170700"/>
            <a:ext cx="94240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Picking </a:t>
            </a:r>
            <a:r>
              <a:rPr lang="en-US" sz="4400" b="0" dirty="0" err="1">
                <a:latin typeface="+mj-lt"/>
                <a:ea typeface="Cambria"/>
                <a:cs typeface="Cambria"/>
                <a:sym typeface="Cambria"/>
              </a:rPr>
              <a:t>hyperparameters</a:t>
            </a:r>
            <a:r>
              <a:rPr lang="en-US" sz="4400" b="0" dirty="0">
                <a:latin typeface="+mj-lt"/>
                <a:ea typeface="Cambria"/>
                <a:cs typeface="Cambria"/>
                <a:sym typeface="Cambria"/>
              </a:rPr>
              <a:t> at random</a:t>
            </a:r>
            <a:endParaRPr sz="4400" dirty="0">
              <a:latin typeface="+mj-lt"/>
              <a:ea typeface="Cambria"/>
              <a:cs typeface="Cambria"/>
              <a:sym typeface="Cambria"/>
            </a:endParaRPr>
          </a:p>
        </p:txBody>
      </p:sp>
      <p:pic>
        <p:nvPicPr>
          <p:cNvPr id="139" name="Google Shape;139;p7" descr="Hyperparameter tuning using Grid Search and Random Search: A Conceptual  Guide | by Jack Stalfort | Medium"/>
          <p:cNvPicPr preferRelativeResize="0"/>
          <p:nvPr/>
        </p:nvPicPr>
        <p:blipFill rotWithShape="1">
          <a:blip r:embed="rId3">
            <a:alphaModFix/>
          </a:blip>
          <a:srcRect/>
          <a:stretch/>
        </p:blipFill>
        <p:spPr>
          <a:xfrm>
            <a:off x="0" y="1143000"/>
            <a:ext cx="10591800" cy="5295900"/>
          </a:xfrm>
          <a:prstGeom prst="rect">
            <a:avLst/>
          </a:prstGeom>
          <a:noFill/>
          <a:ln>
            <a:noFill/>
          </a:ln>
        </p:spPr>
      </p:pic>
      <p:pic>
        <p:nvPicPr>
          <p:cNvPr id="140" name="Google Shape;140;p7"/>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41" name="Google Shape;141;p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10</a:t>
            </a:fld>
            <a:endParaRPr>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979469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Appropriate scale for </a:t>
            </a:r>
            <a:r>
              <a:rPr lang="en-US" sz="4400" dirty="0" err="1">
                <a:latin typeface="+mj-lt"/>
                <a:ea typeface="Cambria"/>
                <a:cs typeface="Cambria"/>
                <a:sym typeface="Cambria"/>
              </a:rPr>
              <a:t>hyperparameters</a:t>
            </a:r>
            <a:endParaRPr sz="4400" dirty="0">
              <a:latin typeface="+mj-lt"/>
              <a:ea typeface="Cambria"/>
              <a:cs typeface="Cambria"/>
              <a:sym typeface="Cambria"/>
            </a:endParaRP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11</a:t>
            </a:fld>
            <a:endParaRPr>
              <a:latin typeface="+mj-lt"/>
            </a:endParaRPr>
          </a:p>
        </p:txBody>
      </p:sp>
      <p:sp>
        <p:nvSpPr>
          <p:cNvPr id="2" name="TextBox 1"/>
          <p:cNvSpPr txBox="1"/>
          <p:nvPr/>
        </p:nvSpPr>
        <p:spPr>
          <a:xfrm>
            <a:off x="386862" y="1230923"/>
            <a:ext cx="11359661"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However, for other </a:t>
            </a:r>
            <a:r>
              <a:rPr lang="en-US" sz="2400" dirty="0" err="1">
                <a:latin typeface="+mj-lt"/>
              </a:rPr>
              <a:t>hyperparameters</a:t>
            </a:r>
            <a:r>
              <a:rPr lang="en-US" sz="2400" dirty="0">
                <a:latin typeface="+mj-lt"/>
              </a:rPr>
              <a:t>, such as the learning rate alpha or the </a:t>
            </a:r>
            <a:r>
              <a:rPr lang="en-US" sz="2400" dirty="0" err="1">
                <a:latin typeface="+mj-lt"/>
              </a:rPr>
              <a:t>hyperparameter</a:t>
            </a:r>
            <a:r>
              <a:rPr lang="en-US" sz="2400" dirty="0">
                <a:latin typeface="+mj-lt"/>
              </a:rPr>
              <a:t> beta used for computing exponentially weighted averages, sampling uniformly at random over a range of values may not be the best approach.</a:t>
            </a:r>
          </a:p>
          <a:p>
            <a:pPr marL="342900" indent="-342900">
              <a:buFont typeface="Arial" panose="020B0604020202020204" pitchFamily="34" charset="0"/>
              <a:buChar char="•"/>
            </a:pPr>
            <a:r>
              <a:rPr lang="en-US" sz="2400" dirty="0">
                <a:latin typeface="+mj-lt"/>
              </a:rPr>
              <a:t>For </a:t>
            </a:r>
            <a:r>
              <a:rPr lang="en-US" sz="2400" dirty="0" err="1">
                <a:latin typeface="+mj-lt"/>
              </a:rPr>
              <a:t>hyperparameters</a:t>
            </a:r>
            <a:r>
              <a:rPr lang="en-US" sz="2400" dirty="0">
                <a:latin typeface="+mj-lt"/>
              </a:rPr>
              <a:t> such as alpha, it's more appropriate to sample on a logarithmic scale. This allows for more resources to be dedicated to searching over the lower end of the range, where small changes in alpha can have a big impact on results. To sample on a logarithmic scale in Python, you can use the formula alpha = 10 to the power of r, where r is a random number between -4 and 0.</a:t>
            </a:r>
          </a:p>
        </p:txBody>
      </p:sp>
    </p:spTree>
    <p:extLst>
      <p:ext uri="{BB962C8B-B14F-4D97-AF65-F5344CB8AC3E}">
        <p14:creationId xmlns:p14="http://schemas.microsoft.com/office/powerpoint/2010/main" val="985747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979469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Appropriate scale for </a:t>
            </a:r>
            <a:r>
              <a:rPr lang="en-US" sz="4400" dirty="0" err="1">
                <a:latin typeface="+mj-lt"/>
                <a:ea typeface="Cambria"/>
                <a:cs typeface="Cambria"/>
                <a:sym typeface="Cambria"/>
              </a:rPr>
              <a:t>hyperparameters</a:t>
            </a:r>
            <a:endParaRPr sz="4400" dirty="0">
              <a:latin typeface="+mj-lt"/>
              <a:ea typeface="Cambria"/>
              <a:cs typeface="Cambria"/>
              <a:sym typeface="Cambria"/>
            </a:endParaRP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12</a:t>
            </a:fld>
            <a:endParaRPr>
              <a:latin typeface="+mj-lt"/>
            </a:endParaRPr>
          </a:p>
        </p:txBody>
      </p:sp>
      <p:sp>
        <p:nvSpPr>
          <p:cNvPr id="2" name="TextBox 1"/>
          <p:cNvSpPr txBox="1"/>
          <p:nvPr/>
        </p:nvSpPr>
        <p:spPr>
          <a:xfrm>
            <a:off x="386862" y="1230923"/>
            <a:ext cx="1135966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For </a:t>
            </a:r>
            <a:r>
              <a:rPr lang="en-US" sz="2400" dirty="0" err="1">
                <a:latin typeface="+mj-lt"/>
              </a:rPr>
              <a:t>hyperparameters</a:t>
            </a:r>
            <a:r>
              <a:rPr lang="en-US" sz="2400" dirty="0">
                <a:latin typeface="+mj-lt"/>
              </a:rPr>
              <a:t> such as beta, it's best to explore the range of values for 1 minus beta, which ranges from 0.1 to 0.001, and sample uniformly at random over this range. This allows for more resources to be dedicated to exploring the range of values where small changes in beta can have a big impact on results.</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While it's important to select the appropriate scale to explore </a:t>
            </a:r>
            <a:r>
              <a:rPr lang="en-US" sz="2400" dirty="0" err="1">
                <a:latin typeface="+mj-lt"/>
              </a:rPr>
              <a:t>hyperparameters</a:t>
            </a:r>
            <a:r>
              <a:rPr lang="en-US" sz="2400" dirty="0">
                <a:latin typeface="+mj-lt"/>
              </a:rPr>
              <a:t>, notes that even if you don't make the optimal scaling decision, you can still get okay results. Using a coarse to fine search can also be an effective way to focus on the most useful range of </a:t>
            </a:r>
            <a:r>
              <a:rPr lang="en-US" sz="2400" dirty="0" err="1">
                <a:latin typeface="+mj-lt"/>
              </a:rPr>
              <a:t>hyperparameter</a:t>
            </a:r>
            <a:r>
              <a:rPr lang="en-US" sz="2400" dirty="0">
                <a:latin typeface="+mj-lt"/>
              </a:rPr>
              <a:t> values in later iterations. </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How to organize your </a:t>
            </a:r>
            <a:r>
              <a:rPr lang="en-US" sz="2400" dirty="0" err="1">
                <a:latin typeface="+mj-lt"/>
              </a:rPr>
              <a:t>hyperparameter</a:t>
            </a:r>
            <a:r>
              <a:rPr lang="en-US" sz="2400" dirty="0">
                <a:latin typeface="+mj-lt"/>
              </a:rPr>
              <a:t> search process to make it more efficient? (the next section)</a:t>
            </a:r>
          </a:p>
        </p:txBody>
      </p:sp>
    </p:spTree>
    <p:extLst>
      <p:ext uri="{BB962C8B-B14F-4D97-AF65-F5344CB8AC3E}">
        <p14:creationId xmlns:p14="http://schemas.microsoft.com/office/powerpoint/2010/main" val="3606722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sp>
        <p:nvSpPr>
          <p:cNvPr id="170" name="Google Shape;170;p11"/>
          <p:cNvSpPr txBox="1">
            <a:spLocks noGrp="1"/>
          </p:cNvSpPr>
          <p:nvPr>
            <p:ph type="body" idx="1"/>
          </p:nvPr>
        </p:nvSpPr>
        <p:spPr>
          <a:xfrm>
            <a:off x="1040049" y="1272800"/>
            <a:ext cx="10734625" cy="2109808"/>
          </a:xfrm>
          <a:prstGeom prst="rect">
            <a:avLst/>
          </a:prstGeom>
          <a:noFill/>
          <a:ln>
            <a:noFill/>
          </a:ln>
        </p:spPr>
        <p:txBody>
          <a:bodyPr spcFirstLastPara="1" wrap="square" lIns="0" tIns="114300" rIns="0" bIns="0" anchor="t" anchorCtr="0">
            <a:spAutoFit/>
          </a:bodyPr>
          <a:lstStyle/>
          <a:p>
            <a:pPr marL="6448425" marR="5080" lvl="0" indent="-1689734" algn="l" rtl="0">
              <a:lnSpc>
                <a:spcPct val="108333"/>
              </a:lnSpc>
              <a:spcBef>
                <a:spcPts val="0"/>
              </a:spcBef>
              <a:spcAft>
                <a:spcPts val="0"/>
              </a:spcAft>
              <a:buSzPts val="1400"/>
              <a:buNone/>
            </a:pPr>
            <a:r>
              <a:rPr lang="en-US" dirty="0">
                <a:latin typeface="+mj-lt"/>
              </a:rPr>
              <a:t>Hyperparameters tuning</a:t>
            </a:r>
            <a:endParaRPr dirty="0">
              <a:latin typeface="+mj-lt"/>
            </a:endParaRPr>
          </a:p>
        </p:txBody>
      </p:sp>
      <p:sp>
        <p:nvSpPr>
          <p:cNvPr id="171" name="Google Shape;171;p11"/>
          <p:cNvSpPr txBox="1"/>
          <p:nvPr/>
        </p:nvSpPr>
        <p:spPr>
          <a:xfrm>
            <a:off x="5416176" y="3595127"/>
            <a:ext cx="6108379" cy="2505814"/>
          </a:xfrm>
          <a:prstGeom prst="rect">
            <a:avLst/>
          </a:prstGeom>
          <a:noFill/>
          <a:ln>
            <a:noFill/>
          </a:ln>
        </p:spPr>
        <p:txBody>
          <a:bodyPr spcFirstLastPara="1" wrap="square" lIns="0" tIns="12700" rIns="0" bIns="0" anchor="t" anchorCtr="0">
            <a:spAutoFit/>
          </a:bodyPr>
          <a:lstStyle/>
          <a:p>
            <a:pPr marL="12700" marR="5080" lvl="0" indent="88265" algn="ctr" rtl="0">
              <a:lnSpc>
                <a:spcPct val="100000"/>
              </a:lnSpc>
              <a:spcBef>
                <a:spcPts val="0"/>
              </a:spcBef>
              <a:spcAft>
                <a:spcPts val="0"/>
              </a:spcAft>
              <a:buClr>
                <a:srgbClr val="000000"/>
              </a:buClr>
              <a:buSzPts val="6000"/>
              <a:buFont typeface="Arial"/>
              <a:buNone/>
            </a:pPr>
            <a:r>
              <a:rPr lang="en-US" sz="5400" b="0" i="0" u="none" strike="noStrike" cap="none" dirty="0" err="1">
                <a:solidFill>
                  <a:srgbClr val="000000"/>
                </a:solidFill>
                <a:latin typeface="+mj-lt"/>
                <a:ea typeface="Calibri"/>
                <a:cs typeface="Calibri"/>
                <a:sym typeface="Calibri"/>
              </a:rPr>
              <a:t>Hyperparameters</a:t>
            </a:r>
            <a:r>
              <a:rPr lang="en-US" sz="5400" b="0" i="0" u="none" strike="noStrike" cap="none" dirty="0">
                <a:solidFill>
                  <a:srgbClr val="000000"/>
                </a:solidFill>
                <a:latin typeface="+mj-lt"/>
                <a:ea typeface="Calibri"/>
                <a:cs typeface="Calibri"/>
                <a:sym typeface="Calibri"/>
              </a:rPr>
              <a:t> tuning in practice Pandas vs Caviar</a:t>
            </a:r>
            <a:endParaRPr sz="5400" b="0" i="0" u="none" strike="noStrike" cap="none" dirty="0">
              <a:solidFill>
                <a:srgbClr val="000000"/>
              </a:solidFill>
              <a:latin typeface="+mj-lt"/>
              <a:ea typeface="Calibri"/>
              <a:cs typeface="Calibri"/>
              <a:sym typeface="Calibri"/>
            </a:endParaRPr>
          </a:p>
        </p:txBody>
      </p:sp>
      <p:sp>
        <p:nvSpPr>
          <p:cNvPr id="172" name="Google Shape;172;p11"/>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173" name="Google Shape;173;p11"/>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74" name="Google Shape;174;p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13</a:t>
            </a:fld>
            <a:endParaRPr>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10999240" cy="1367041"/>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Hyperparameters</a:t>
            </a:r>
            <a:r>
              <a:rPr lang="en-US" sz="4400" dirty="0">
                <a:latin typeface="+mj-lt"/>
                <a:ea typeface="Cambria"/>
                <a:cs typeface="Cambria"/>
                <a:sym typeface="Cambria"/>
              </a:rPr>
              <a:t> tuning in practice Pandas vs Caviar</a:t>
            </a: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14</a:t>
            </a:fld>
            <a:endParaRPr>
              <a:latin typeface="+mj-lt"/>
            </a:endParaRPr>
          </a:p>
        </p:txBody>
      </p:sp>
      <p:sp>
        <p:nvSpPr>
          <p:cNvPr id="2" name="TextBox 1"/>
          <p:cNvSpPr txBox="1"/>
          <p:nvPr/>
        </p:nvSpPr>
        <p:spPr>
          <a:xfrm>
            <a:off x="325316" y="1708441"/>
            <a:ext cx="11359661"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Some final tips and tricks for organizing the </a:t>
            </a:r>
            <a:r>
              <a:rPr lang="en-US" sz="2400" dirty="0" err="1">
                <a:latin typeface="+mj-lt"/>
              </a:rPr>
              <a:t>hyperparameter</a:t>
            </a:r>
            <a:r>
              <a:rPr lang="en-US" sz="2400" dirty="0">
                <a:latin typeface="+mj-lt"/>
              </a:rPr>
              <a:t> search process in deep learning. Intuitions about </a:t>
            </a:r>
            <a:r>
              <a:rPr lang="en-US" sz="2400" dirty="0" err="1">
                <a:latin typeface="+mj-lt"/>
              </a:rPr>
              <a:t>hyperparameter</a:t>
            </a:r>
            <a:r>
              <a:rPr lang="en-US" sz="2400" dirty="0">
                <a:latin typeface="+mj-lt"/>
              </a:rPr>
              <a:t> settings from one application area may or may not transfer to a different one. However, there is a lot of cross-fertilization among different domains, and people increasingly read research papers from other application domains to look for inspiration for cross-fertilization.</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Retesting or reevaluating </a:t>
            </a:r>
            <a:r>
              <a:rPr lang="en-US" sz="2400" dirty="0" err="1">
                <a:latin typeface="+mj-lt"/>
              </a:rPr>
              <a:t>hyperparameters</a:t>
            </a:r>
            <a:r>
              <a:rPr lang="en-US" sz="2400" dirty="0">
                <a:latin typeface="+mj-lt"/>
              </a:rPr>
              <a:t> at least once every several months to make sure that the best setting of </a:t>
            </a:r>
            <a:r>
              <a:rPr lang="en-US" sz="2400" dirty="0" err="1">
                <a:latin typeface="+mj-lt"/>
              </a:rPr>
              <a:t>hyperparameters</a:t>
            </a:r>
            <a:r>
              <a:rPr lang="en-US" sz="2400" dirty="0">
                <a:latin typeface="+mj-lt"/>
              </a:rPr>
              <a:t> is not getting stale due to changes in data, algorithm development, or upgrades in servers.</a:t>
            </a:r>
          </a:p>
        </p:txBody>
      </p:sp>
    </p:spTree>
    <p:extLst>
      <p:ext uri="{BB962C8B-B14F-4D97-AF65-F5344CB8AC3E}">
        <p14:creationId xmlns:p14="http://schemas.microsoft.com/office/powerpoint/2010/main" val="346974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8"/>
        <p:cNvGrpSpPr/>
        <p:nvPr/>
      </p:nvGrpSpPr>
      <p:grpSpPr>
        <a:xfrm>
          <a:off x="0" y="0"/>
          <a:ext cx="0" cy="0"/>
          <a:chOff x="0" y="0"/>
          <a:chExt cx="0" cy="0"/>
        </a:xfrm>
      </p:grpSpPr>
      <p:sp>
        <p:nvSpPr>
          <p:cNvPr id="179" name="Google Shape;179;p12"/>
          <p:cNvSpPr txBox="1">
            <a:spLocks noGrp="1"/>
          </p:cNvSpPr>
          <p:nvPr>
            <p:ph type="title"/>
          </p:nvPr>
        </p:nvSpPr>
        <p:spPr>
          <a:xfrm>
            <a:off x="246122" y="170700"/>
            <a:ext cx="97421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Re-test hyperparameters occasionally</a:t>
            </a:r>
            <a:endParaRPr sz="4400">
              <a:latin typeface="+mj-lt"/>
              <a:ea typeface="Cambria"/>
              <a:cs typeface="Cambria"/>
              <a:sym typeface="Cambria"/>
            </a:endParaRPr>
          </a:p>
        </p:txBody>
      </p:sp>
      <p:sp>
        <p:nvSpPr>
          <p:cNvPr id="180" name="Google Shape;180;p12"/>
          <p:cNvSpPr txBox="1"/>
          <p:nvPr/>
        </p:nvSpPr>
        <p:spPr>
          <a:xfrm>
            <a:off x="3059633" y="1606981"/>
            <a:ext cx="75057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Idea</a:t>
            </a:r>
            <a:endParaRPr sz="2800" b="0" i="0" u="none" strike="noStrike" cap="none">
              <a:solidFill>
                <a:srgbClr val="000000"/>
              </a:solidFill>
              <a:latin typeface="+mj-lt"/>
              <a:ea typeface="Cambria"/>
              <a:cs typeface="Cambria"/>
              <a:sym typeface="Cambria"/>
            </a:endParaRPr>
          </a:p>
        </p:txBody>
      </p:sp>
      <p:sp>
        <p:nvSpPr>
          <p:cNvPr id="181" name="Google Shape;181;p12"/>
          <p:cNvSpPr txBox="1"/>
          <p:nvPr/>
        </p:nvSpPr>
        <p:spPr>
          <a:xfrm>
            <a:off x="246125" y="4692167"/>
            <a:ext cx="197548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Experiment</a:t>
            </a:r>
            <a:endParaRPr sz="2800" b="0" i="0" u="none" strike="noStrike" cap="none">
              <a:solidFill>
                <a:srgbClr val="000000"/>
              </a:solidFill>
              <a:latin typeface="+mj-lt"/>
              <a:ea typeface="Cambria"/>
              <a:cs typeface="Cambria"/>
              <a:sym typeface="Cambria"/>
            </a:endParaRPr>
          </a:p>
        </p:txBody>
      </p:sp>
      <p:sp>
        <p:nvSpPr>
          <p:cNvPr id="182" name="Google Shape;182;p12"/>
          <p:cNvSpPr txBox="1"/>
          <p:nvPr/>
        </p:nvSpPr>
        <p:spPr>
          <a:xfrm>
            <a:off x="4995874" y="4692167"/>
            <a:ext cx="1100125" cy="44371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mj-lt"/>
                <a:ea typeface="Cambria"/>
                <a:cs typeface="Cambria"/>
                <a:sym typeface="Cambria"/>
              </a:rPr>
              <a:t>Code</a:t>
            </a:r>
            <a:endParaRPr sz="2800" b="0" i="0" u="none" strike="noStrike" cap="none" dirty="0">
              <a:solidFill>
                <a:srgbClr val="000000"/>
              </a:solidFill>
              <a:latin typeface="+mj-lt"/>
              <a:ea typeface="Cambria"/>
              <a:cs typeface="Cambria"/>
              <a:sym typeface="Cambria"/>
            </a:endParaRPr>
          </a:p>
        </p:txBody>
      </p:sp>
      <p:grpSp>
        <p:nvGrpSpPr>
          <p:cNvPr id="183" name="Google Shape;183;p12"/>
          <p:cNvGrpSpPr/>
          <p:nvPr/>
        </p:nvGrpSpPr>
        <p:grpSpPr>
          <a:xfrm>
            <a:off x="1814576" y="1975142"/>
            <a:ext cx="3456659" cy="3592664"/>
            <a:chOff x="1814576" y="1975142"/>
            <a:chExt cx="3456659" cy="3592664"/>
          </a:xfrm>
        </p:grpSpPr>
        <p:pic>
          <p:nvPicPr>
            <p:cNvPr id="184" name="Google Shape;184;p12"/>
            <p:cNvPicPr preferRelativeResize="0"/>
            <p:nvPr/>
          </p:nvPicPr>
          <p:blipFill rotWithShape="1">
            <a:blip r:embed="rId3">
              <a:alphaModFix/>
            </a:blip>
            <a:srcRect/>
            <a:stretch/>
          </p:blipFill>
          <p:spPr>
            <a:xfrm>
              <a:off x="1814576" y="1975142"/>
              <a:ext cx="2942005" cy="487629"/>
            </a:xfrm>
            <a:prstGeom prst="rect">
              <a:avLst/>
            </a:prstGeom>
            <a:noFill/>
            <a:ln>
              <a:noFill/>
            </a:ln>
          </p:spPr>
        </p:pic>
        <p:pic>
          <p:nvPicPr>
            <p:cNvPr id="185" name="Google Shape;185;p12"/>
            <p:cNvPicPr preferRelativeResize="0"/>
            <p:nvPr/>
          </p:nvPicPr>
          <p:blipFill rotWithShape="1">
            <a:blip r:embed="rId4">
              <a:alphaModFix/>
            </a:blip>
            <a:srcRect/>
            <a:stretch/>
          </p:blipFill>
          <p:spPr>
            <a:xfrm>
              <a:off x="1814579" y="1975142"/>
              <a:ext cx="3456656" cy="3592664"/>
            </a:xfrm>
            <a:prstGeom prst="rect">
              <a:avLst/>
            </a:prstGeom>
            <a:noFill/>
            <a:ln>
              <a:noFill/>
            </a:ln>
          </p:spPr>
        </p:pic>
        <p:pic>
          <p:nvPicPr>
            <p:cNvPr id="186" name="Google Shape;186;p12"/>
            <p:cNvPicPr preferRelativeResize="0"/>
            <p:nvPr/>
          </p:nvPicPr>
          <p:blipFill rotWithShape="1">
            <a:blip r:embed="rId5">
              <a:alphaModFix/>
            </a:blip>
            <a:srcRect/>
            <a:stretch/>
          </p:blipFill>
          <p:spPr>
            <a:xfrm>
              <a:off x="4756585" y="1975142"/>
              <a:ext cx="514650" cy="3105035"/>
            </a:xfrm>
            <a:prstGeom prst="rect">
              <a:avLst/>
            </a:prstGeom>
            <a:noFill/>
            <a:ln>
              <a:noFill/>
            </a:ln>
          </p:spPr>
        </p:pic>
        <p:sp>
          <p:nvSpPr>
            <p:cNvPr id="187" name="Google Shape;187;p12"/>
            <p:cNvSpPr/>
            <p:nvPr/>
          </p:nvSpPr>
          <p:spPr>
            <a:xfrm>
              <a:off x="2279307" y="2306268"/>
              <a:ext cx="2652395" cy="2608580"/>
            </a:xfrm>
            <a:custGeom>
              <a:avLst/>
              <a:gdLst/>
              <a:ahLst/>
              <a:cxnLst/>
              <a:rect l="l" t="t" r="r" b="b"/>
              <a:pathLst>
                <a:path w="2652395" h="2608579" extrusionOk="0">
                  <a:moveTo>
                    <a:pt x="1135799" y="243700"/>
                  </a:moveTo>
                  <a:lnTo>
                    <a:pt x="734009" y="0"/>
                  </a:lnTo>
                  <a:lnTo>
                    <a:pt x="762876" y="170916"/>
                  </a:lnTo>
                  <a:lnTo>
                    <a:pt x="717994" y="192506"/>
                  </a:lnTo>
                  <a:lnTo>
                    <a:pt x="674268" y="215544"/>
                  </a:lnTo>
                  <a:lnTo>
                    <a:pt x="631685" y="239979"/>
                  </a:lnTo>
                  <a:lnTo>
                    <a:pt x="590283" y="265772"/>
                  </a:lnTo>
                  <a:lnTo>
                    <a:pt x="550087" y="292887"/>
                  </a:lnTo>
                  <a:lnTo>
                    <a:pt x="511124" y="321284"/>
                  </a:lnTo>
                  <a:lnTo>
                    <a:pt x="473392" y="350926"/>
                  </a:lnTo>
                  <a:lnTo>
                    <a:pt x="436930" y="381749"/>
                  </a:lnTo>
                  <a:lnTo>
                    <a:pt x="401777" y="413727"/>
                  </a:lnTo>
                  <a:lnTo>
                    <a:pt x="367919" y="446824"/>
                  </a:lnTo>
                  <a:lnTo>
                    <a:pt x="335407" y="480987"/>
                  </a:lnTo>
                  <a:lnTo>
                    <a:pt x="304241" y="516178"/>
                  </a:lnTo>
                  <a:lnTo>
                    <a:pt x="274472" y="552348"/>
                  </a:lnTo>
                  <a:lnTo>
                    <a:pt x="246087" y="589470"/>
                  </a:lnTo>
                  <a:lnTo>
                    <a:pt x="219138" y="627481"/>
                  </a:lnTo>
                  <a:lnTo>
                    <a:pt x="193636" y="666369"/>
                  </a:lnTo>
                  <a:lnTo>
                    <a:pt x="169608" y="706056"/>
                  </a:lnTo>
                  <a:lnTo>
                    <a:pt x="147066" y="746531"/>
                  </a:lnTo>
                  <a:lnTo>
                    <a:pt x="126047" y="787742"/>
                  </a:lnTo>
                  <a:lnTo>
                    <a:pt x="106553" y="829640"/>
                  </a:lnTo>
                  <a:lnTo>
                    <a:pt x="88620" y="872197"/>
                  </a:lnTo>
                  <a:lnTo>
                    <a:pt x="72275" y="915352"/>
                  </a:lnTo>
                  <a:lnTo>
                    <a:pt x="57531" y="959078"/>
                  </a:lnTo>
                  <a:lnTo>
                    <a:pt x="44411" y="1003325"/>
                  </a:lnTo>
                  <a:lnTo>
                    <a:pt x="32943" y="1048067"/>
                  </a:lnTo>
                  <a:lnTo>
                    <a:pt x="23139" y="1093241"/>
                  </a:lnTo>
                  <a:lnTo>
                    <a:pt x="15036" y="1138809"/>
                  </a:lnTo>
                  <a:lnTo>
                    <a:pt x="8648" y="1184744"/>
                  </a:lnTo>
                  <a:lnTo>
                    <a:pt x="4000" y="1230985"/>
                  </a:lnTo>
                  <a:lnTo>
                    <a:pt x="1104" y="1277518"/>
                  </a:lnTo>
                  <a:lnTo>
                    <a:pt x="0" y="1324267"/>
                  </a:lnTo>
                  <a:lnTo>
                    <a:pt x="685" y="1371206"/>
                  </a:lnTo>
                  <a:lnTo>
                    <a:pt x="3213" y="1418297"/>
                  </a:lnTo>
                  <a:lnTo>
                    <a:pt x="7581" y="1465491"/>
                  </a:lnTo>
                  <a:lnTo>
                    <a:pt x="13830" y="1512747"/>
                  </a:lnTo>
                  <a:lnTo>
                    <a:pt x="21971" y="1560029"/>
                  </a:lnTo>
                  <a:lnTo>
                    <a:pt x="377215" y="1492364"/>
                  </a:lnTo>
                  <a:lnTo>
                    <a:pt x="369303" y="1444078"/>
                  </a:lnTo>
                  <a:lnTo>
                    <a:pt x="364197" y="1395806"/>
                  </a:lnTo>
                  <a:lnTo>
                    <a:pt x="361835" y="1347622"/>
                  </a:lnTo>
                  <a:lnTo>
                    <a:pt x="362191" y="1299629"/>
                  </a:lnTo>
                  <a:lnTo>
                    <a:pt x="365213" y="1251915"/>
                  </a:lnTo>
                  <a:lnTo>
                    <a:pt x="370852" y="1204582"/>
                  </a:lnTo>
                  <a:lnTo>
                    <a:pt x="379069" y="1157706"/>
                  </a:lnTo>
                  <a:lnTo>
                    <a:pt x="389826" y="1111377"/>
                  </a:lnTo>
                  <a:lnTo>
                    <a:pt x="403072" y="1065707"/>
                  </a:lnTo>
                  <a:lnTo>
                    <a:pt x="418769" y="1020762"/>
                  </a:lnTo>
                  <a:lnTo>
                    <a:pt x="436880" y="976655"/>
                  </a:lnTo>
                  <a:lnTo>
                    <a:pt x="457339" y="933462"/>
                  </a:lnTo>
                  <a:lnTo>
                    <a:pt x="480136" y="891273"/>
                  </a:lnTo>
                  <a:lnTo>
                    <a:pt x="505193" y="850201"/>
                  </a:lnTo>
                  <a:lnTo>
                    <a:pt x="532498" y="810310"/>
                  </a:lnTo>
                  <a:lnTo>
                    <a:pt x="561975" y="771715"/>
                  </a:lnTo>
                  <a:lnTo>
                    <a:pt x="593610" y="734491"/>
                  </a:lnTo>
                  <a:lnTo>
                    <a:pt x="627354" y="698728"/>
                  </a:lnTo>
                  <a:lnTo>
                    <a:pt x="663143" y="664540"/>
                  </a:lnTo>
                  <a:lnTo>
                    <a:pt x="700963" y="631990"/>
                  </a:lnTo>
                  <a:lnTo>
                    <a:pt x="740752" y="601179"/>
                  </a:lnTo>
                  <a:lnTo>
                    <a:pt x="782472" y="572211"/>
                  </a:lnTo>
                  <a:lnTo>
                    <a:pt x="826084" y="545147"/>
                  </a:lnTo>
                  <a:lnTo>
                    <a:pt x="854456" y="713155"/>
                  </a:lnTo>
                  <a:lnTo>
                    <a:pt x="1135799" y="243700"/>
                  </a:lnTo>
                  <a:close/>
                </a:path>
                <a:path w="2652395" h="2608579" extrusionOk="0">
                  <a:moveTo>
                    <a:pt x="2118753" y="2296223"/>
                  </a:moveTo>
                  <a:lnTo>
                    <a:pt x="1878241" y="2026170"/>
                  </a:lnTo>
                  <a:lnTo>
                    <a:pt x="1840865" y="2057755"/>
                  </a:lnTo>
                  <a:lnTo>
                    <a:pt x="1802066" y="2086940"/>
                  </a:lnTo>
                  <a:lnTo>
                    <a:pt x="1761934" y="2113699"/>
                  </a:lnTo>
                  <a:lnTo>
                    <a:pt x="1720570" y="2138045"/>
                  </a:lnTo>
                  <a:lnTo>
                    <a:pt x="1678089" y="2159965"/>
                  </a:lnTo>
                  <a:lnTo>
                    <a:pt x="1634566" y="2179434"/>
                  </a:lnTo>
                  <a:lnTo>
                    <a:pt x="1590128" y="2196452"/>
                  </a:lnTo>
                  <a:lnTo>
                    <a:pt x="1544853" y="2211019"/>
                  </a:lnTo>
                  <a:lnTo>
                    <a:pt x="1498854" y="2223109"/>
                  </a:lnTo>
                  <a:lnTo>
                    <a:pt x="1452232" y="2232723"/>
                  </a:lnTo>
                  <a:lnTo>
                    <a:pt x="1405089" y="2239835"/>
                  </a:lnTo>
                  <a:lnTo>
                    <a:pt x="1357515" y="2244458"/>
                  </a:lnTo>
                  <a:lnTo>
                    <a:pt x="1309624" y="2246566"/>
                  </a:lnTo>
                  <a:lnTo>
                    <a:pt x="1261503" y="2246160"/>
                  </a:lnTo>
                  <a:lnTo>
                    <a:pt x="1213269" y="2243226"/>
                  </a:lnTo>
                  <a:lnTo>
                    <a:pt x="1164996" y="2237740"/>
                  </a:lnTo>
                  <a:lnTo>
                    <a:pt x="1116812" y="2229726"/>
                  </a:lnTo>
                  <a:lnTo>
                    <a:pt x="1068806" y="2219134"/>
                  </a:lnTo>
                  <a:lnTo>
                    <a:pt x="1021080" y="2205990"/>
                  </a:lnTo>
                  <a:lnTo>
                    <a:pt x="973734" y="2190254"/>
                  </a:lnTo>
                  <a:lnTo>
                    <a:pt x="926858" y="2171941"/>
                  </a:lnTo>
                  <a:lnTo>
                    <a:pt x="880567" y="2151024"/>
                  </a:lnTo>
                  <a:lnTo>
                    <a:pt x="834974" y="2127491"/>
                  </a:lnTo>
                  <a:lnTo>
                    <a:pt x="964565" y="2016861"/>
                  </a:lnTo>
                  <a:lnTo>
                    <a:pt x="417245" y="2016569"/>
                  </a:lnTo>
                  <a:lnTo>
                    <a:pt x="414489" y="2486469"/>
                  </a:lnTo>
                  <a:lnTo>
                    <a:pt x="546328" y="2373922"/>
                  </a:lnTo>
                  <a:lnTo>
                    <a:pt x="587883" y="2401341"/>
                  </a:lnTo>
                  <a:lnTo>
                    <a:pt x="630110" y="2427046"/>
                  </a:lnTo>
                  <a:lnTo>
                    <a:pt x="672947" y="2451023"/>
                  </a:lnTo>
                  <a:lnTo>
                    <a:pt x="716343" y="2473299"/>
                  </a:lnTo>
                  <a:lnTo>
                    <a:pt x="760260" y="2493861"/>
                  </a:lnTo>
                  <a:lnTo>
                    <a:pt x="804633" y="2512720"/>
                  </a:lnTo>
                  <a:lnTo>
                    <a:pt x="849439" y="2529865"/>
                  </a:lnTo>
                  <a:lnTo>
                    <a:pt x="894613" y="2545321"/>
                  </a:lnTo>
                  <a:lnTo>
                    <a:pt x="940117" y="2559062"/>
                  </a:lnTo>
                  <a:lnTo>
                    <a:pt x="985901" y="2571115"/>
                  </a:lnTo>
                  <a:lnTo>
                    <a:pt x="1031913" y="2581465"/>
                  </a:lnTo>
                  <a:lnTo>
                    <a:pt x="1078103" y="2590139"/>
                  </a:lnTo>
                  <a:lnTo>
                    <a:pt x="1124445" y="2597112"/>
                  </a:lnTo>
                  <a:lnTo>
                    <a:pt x="1170863" y="2602395"/>
                  </a:lnTo>
                  <a:lnTo>
                    <a:pt x="1217320" y="2605989"/>
                  </a:lnTo>
                  <a:lnTo>
                    <a:pt x="1263777" y="2607907"/>
                  </a:lnTo>
                  <a:lnTo>
                    <a:pt x="1310182" y="2608135"/>
                  </a:lnTo>
                  <a:lnTo>
                    <a:pt x="1356487" y="2606687"/>
                  </a:lnTo>
                  <a:lnTo>
                    <a:pt x="1402651" y="2603563"/>
                  </a:lnTo>
                  <a:lnTo>
                    <a:pt x="1448612" y="2598775"/>
                  </a:lnTo>
                  <a:lnTo>
                    <a:pt x="1494320" y="2592298"/>
                  </a:lnTo>
                  <a:lnTo>
                    <a:pt x="1539748" y="2584158"/>
                  </a:lnTo>
                  <a:lnTo>
                    <a:pt x="1584845" y="2574353"/>
                  </a:lnTo>
                  <a:lnTo>
                    <a:pt x="1629549" y="2562885"/>
                  </a:lnTo>
                  <a:lnTo>
                    <a:pt x="1673821" y="2549753"/>
                  </a:lnTo>
                  <a:lnTo>
                    <a:pt x="1717624" y="2534958"/>
                  </a:lnTo>
                  <a:lnTo>
                    <a:pt x="1760880" y="2518511"/>
                  </a:lnTo>
                  <a:lnTo>
                    <a:pt x="1803577" y="2500401"/>
                  </a:lnTo>
                  <a:lnTo>
                    <a:pt x="1845652" y="2480640"/>
                  </a:lnTo>
                  <a:lnTo>
                    <a:pt x="1887054" y="2459228"/>
                  </a:lnTo>
                  <a:lnTo>
                    <a:pt x="1927733" y="2436177"/>
                  </a:lnTo>
                  <a:lnTo>
                    <a:pt x="1967649" y="2411463"/>
                  </a:lnTo>
                  <a:lnTo>
                    <a:pt x="2006765" y="2385123"/>
                  </a:lnTo>
                  <a:lnTo>
                    <a:pt x="2045017" y="2357132"/>
                  </a:lnTo>
                  <a:lnTo>
                    <a:pt x="2082355" y="2327491"/>
                  </a:lnTo>
                  <a:lnTo>
                    <a:pt x="2118753" y="2296223"/>
                  </a:lnTo>
                  <a:close/>
                </a:path>
                <a:path w="2652395" h="2608579" extrusionOk="0">
                  <a:moveTo>
                    <a:pt x="2652064" y="1648841"/>
                  </a:moveTo>
                  <a:lnTo>
                    <a:pt x="2500172" y="1565300"/>
                  </a:lnTo>
                  <a:lnTo>
                    <a:pt x="2511120" y="1516735"/>
                  </a:lnTo>
                  <a:lnTo>
                    <a:pt x="2520238" y="1468158"/>
                  </a:lnTo>
                  <a:lnTo>
                    <a:pt x="2527528" y="1419606"/>
                  </a:lnTo>
                  <a:lnTo>
                    <a:pt x="2533027" y="1371142"/>
                  </a:lnTo>
                  <a:lnTo>
                    <a:pt x="2536736" y="1322793"/>
                  </a:lnTo>
                  <a:lnTo>
                    <a:pt x="2538692" y="1274610"/>
                  </a:lnTo>
                  <a:lnTo>
                    <a:pt x="2538895" y="1226642"/>
                  </a:lnTo>
                  <a:lnTo>
                    <a:pt x="2537383" y="1178915"/>
                  </a:lnTo>
                  <a:lnTo>
                    <a:pt x="2534158" y="1131493"/>
                  </a:lnTo>
                  <a:lnTo>
                    <a:pt x="2529243" y="1084414"/>
                  </a:lnTo>
                  <a:lnTo>
                    <a:pt x="2522664" y="1037717"/>
                  </a:lnTo>
                  <a:lnTo>
                    <a:pt x="2514447" y="991438"/>
                  </a:lnTo>
                  <a:lnTo>
                    <a:pt x="2504592" y="945629"/>
                  </a:lnTo>
                  <a:lnTo>
                    <a:pt x="2493124" y="900341"/>
                  </a:lnTo>
                  <a:lnTo>
                    <a:pt x="2480068" y="855599"/>
                  </a:lnTo>
                  <a:lnTo>
                    <a:pt x="2465438" y="811466"/>
                  </a:lnTo>
                  <a:lnTo>
                    <a:pt x="2449245" y="767981"/>
                  </a:lnTo>
                  <a:lnTo>
                    <a:pt x="2431529" y="725170"/>
                  </a:lnTo>
                  <a:lnTo>
                    <a:pt x="2412288" y="683094"/>
                  </a:lnTo>
                  <a:lnTo>
                    <a:pt x="2391562" y="641807"/>
                  </a:lnTo>
                  <a:lnTo>
                    <a:pt x="2369350" y="601319"/>
                  </a:lnTo>
                  <a:lnTo>
                    <a:pt x="2345677" y="561708"/>
                  </a:lnTo>
                  <a:lnTo>
                    <a:pt x="2320569" y="522986"/>
                  </a:lnTo>
                  <a:lnTo>
                    <a:pt x="2294039" y="485216"/>
                  </a:lnTo>
                  <a:lnTo>
                    <a:pt x="2266099" y="448449"/>
                  </a:lnTo>
                  <a:lnTo>
                    <a:pt x="2236787" y="412711"/>
                  </a:lnTo>
                  <a:lnTo>
                    <a:pt x="2206104" y="378053"/>
                  </a:lnTo>
                  <a:lnTo>
                    <a:pt x="2174075" y="344512"/>
                  </a:lnTo>
                  <a:lnTo>
                    <a:pt x="2140724" y="312140"/>
                  </a:lnTo>
                  <a:lnTo>
                    <a:pt x="2106053" y="280987"/>
                  </a:lnTo>
                  <a:lnTo>
                    <a:pt x="2070100" y="251079"/>
                  </a:lnTo>
                  <a:lnTo>
                    <a:pt x="2032889" y="222465"/>
                  </a:lnTo>
                  <a:lnTo>
                    <a:pt x="1994408" y="195186"/>
                  </a:lnTo>
                  <a:lnTo>
                    <a:pt x="1954707" y="169303"/>
                  </a:lnTo>
                  <a:lnTo>
                    <a:pt x="1913788" y="144843"/>
                  </a:lnTo>
                  <a:lnTo>
                    <a:pt x="1871687" y="121843"/>
                  </a:lnTo>
                  <a:lnTo>
                    <a:pt x="1704086" y="442290"/>
                  </a:lnTo>
                  <a:lnTo>
                    <a:pt x="1746834" y="466090"/>
                  </a:lnTo>
                  <a:lnTo>
                    <a:pt x="1787842" y="492074"/>
                  </a:lnTo>
                  <a:lnTo>
                    <a:pt x="1827060" y="520153"/>
                  </a:lnTo>
                  <a:lnTo>
                    <a:pt x="1864461" y="550240"/>
                  </a:lnTo>
                  <a:lnTo>
                    <a:pt x="1899970" y="582244"/>
                  </a:lnTo>
                  <a:lnTo>
                    <a:pt x="1933575" y="616064"/>
                  </a:lnTo>
                  <a:lnTo>
                    <a:pt x="1965210" y="651624"/>
                  </a:lnTo>
                  <a:lnTo>
                    <a:pt x="1994827" y="688822"/>
                  </a:lnTo>
                  <a:lnTo>
                    <a:pt x="2022398" y="727583"/>
                  </a:lnTo>
                  <a:lnTo>
                    <a:pt x="2047862" y="767791"/>
                  </a:lnTo>
                  <a:lnTo>
                    <a:pt x="2071192" y="809383"/>
                  </a:lnTo>
                  <a:lnTo>
                    <a:pt x="2092325" y="852246"/>
                  </a:lnTo>
                  <a:lnTo>
                    <a:pt x="2111235" y="896302"/>
                  </a:lnTo>
                  <a:lnTo>
                    <a:pt x="2127859" y="941463"/>
                  </a:lnTo>
                  <a:lnTo>
                    <a:pt x="2142159" y="987628"/>
                  </a:lnTo>
                  <a:lnTo>
                    <a:pt x="2154097" y="1034719"/>
                  </a:lnTo>
                  <a:lnTo>
                    <a:pt x="2163622" y="1082624"/>
                  </a:lnTo>
                  <a:lnTo>
                    <a:pt x="2170696" y="1131277"/>
                  </a:lnTo>
                  <a:lnTo>
                    <a:pt x="2175256" y="1180579"/>
                  </a:lnTo>
                  <a:lnTo>
                    <a:pt x="2177288" y="1230426"/>
                  </a:lnTo>
                  <a:lnTo>
                    <a:pt x="2176716" y="1280744"/>
                  </a:lnTo>
                  <a:lnTo>
                    <a:pt x="2173516" y="1331442"/>
                  </a:lnTo>
                  <a:lnTo>
                    <a:pt x="2167636" y="1382407"/>
                  </a:lnTo>
                  <a:lnTo>
                    <a:pt x="2018334" y="1300289"/>
                  </a:lnTo>
                  <a:lnTo>
                    <a:pt x="2211514" y="1812366"/>
                  </a:lnTo>
                  <a:lnTo>
                    <a:pt x="2652064" y="1648841"/>
                  </a:lnTo>
                  <a:close/>
                </a:path>
              </a:pathLst>
            </a:custGeom>
            <a:solidFill>
              <a:srgbClr val="B8DAF1">
                <a:alpha val="4705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grpSp>
      <p:sp>
        <p:nvSpPr>
          <p:cNvPr id="188" name="Google Shape;188;p12"/>
          <p:cNvSpPr txBox="1"/>
          <p:nvPr/>
        </p:nvSpPr>
        <p:spPr>
          <a:xfrm>
            <a:off x="7084300" y="2186546"/>
            <a:ext cx="4451985" cy="2791385"/>
          </a:xfrm>
          <a:prstGeom prst="rect">
            <a:avLst/>
          </a:prstGeom>
          <a:noFill/>
          <a:ln>
            <a:noFill/>
          </a:ln>
        </p:spPr>
        <p:txBody>
          <a:bodyPr spcFirstLastPara="1" wrap="square" lIns="0" tIns="33000" rIns="0" bIns="0" anchor="t" anchorCtr="0">
            <a:spAutoFit/>
          </a:bodyPr>
          <a:lstStyle/>
          <a:p>
            <a:pPr marL="307975" marR="687070" lvl="0" indent="-295910" algn="l" rtl="0">
              <a:lnSpc>
                <a:spcPct val="117857"/>
              </a:lnSpc>
              <a:spcBef>
                <a:spcPts val="0"/>
              </a:spcBef>
              <a:spcAft>
                <a:spcPts val="0"/>
              </a:spcAft>
              <a:buClr>
                <a:srgbClr val="000000"/>
              </a:buClr>
              <a:buSzPts val="2800"/>
              <a:buFont typeface="Cambria"/>
              <a:buChar char="-"/>
            </a:pPr>
            <a:r>
              <a:rPr lang="en-US" sz="2800" b="0" i="0" u="none" strike="noStrike" cap="none" dirty="0">
                <a:solidFill>
                  <a:srgbClr val="000000"/>
                </a:solidFill>
                <a:latin typeface="+mj-lt"/>
                <a:ea typeface="Cambria"/>
                <a:cs typeface="Cambria"/>
                <a:sym typeface="Cambria"/>
              </a:rPr>
              <a:t>NLP, Vision, Speech, Ads, logistics, ….</a:t>
            </a:r>
            <a:endParaRPr sz="2800" b="0" i="0" u="none" strike="noStrike" cap="none" dirty="0">
              <a:solidFill>
                <a:srgbClr val="000000"/>
              </a:solidFill>
              <a:latin typeface="+mj-lt"/>
              <a:ea typeface="Cambria"/>
              <a:cs typeface="Cambria"/>
              <a:sym typeface="Cambria"/>
            </a:endParaRPr>
          </a:p>
          <a:p>
            <a:pPr marL="0" marR="0" lvl="0" indent="0" algn="l" rtl="0">
              <a:lnSpc>
                <a:spcPct val="100000"/>
              </a:lnSpc>
              <a:spcBef>
                <a:spcPts val="5"/>
              </a:spcBef>
              <a:spcAft>
                <a:spcPts val="0"/>
              </a:spcAft>
              <a:buClr>
                <a:srgbClr val="000000"/>
              </a:buClr>
              <a:buSzPts val="4650"/>
              <a:buFont typeface="Cambria"/>
              <a:buNone/>
            </a:pPr>
            <a:endParaRPr sz="4650" b="0" i="0" u="none" strike="noStrike" cap="none" dirty="0">
              <a:solidFill>
                <a:srgbClr val="000000"/>
              </a:solidFill>
              <a:latin typeface="+mj-lt"/>
              <a:ea typeface="Cambria"/>
              <a:cs typeface="Cambria"/>
              <a:sym typeface="Cambria"/>
            </a:endParaRPr>
          </a:p>
          <a:p>
            <a:pPr marL="298450" marR="0" lvl="0" indent="-286385" algn="l" rtl="0">
              <a:lnSpc>
                <a:spcPct val="118892"/>
              </a:lnSpc>
              <a:spcBef>
                <a:spcPts val="0"/>
              </a:spcBef>
              <a:spcAft>
                <a:spcPts val="0"/>
              </a:spcAft>
              <a:buClr>
                <a:srgbClr val="000000"/>
              </a:buClr>
              <a:buSzPts val="2800"/>
              <a:buFont typeface="Cambria"/>
              <a:buChar char="-"/>
            </a:pPr>
            <a:r>
              <a:rPr lang="en-US" sz="2800" b="0" i="0" u="none" strike="noStrike" cap="none" dirty="0">
                <a:solidFill>
                  <a:srgbClr val="000000"/>
                </a:solidFill>
                <a:latin typeface="+mj-lt"/>
                <a:ea typeface="Cambria"/>
                <a:cs typeface="Cambria"/>
                <a:sym typeface="Cambria"/>
              </a:rPr>
              <a:t>Intuitions do get stale.</a:t>
            </a:r>
            <a:endParaRPr sz="2800" b="0" i="0" u="none" strike="noStrike" cap="none" dirty="0">
              <a:solidFill>
                <a:srgbClr val="000000"/>
              </a:solidFill>
              <a:latin typeface="+mj-lt"/>
              <a:ea typeface="Cambria"/>
              <a:cs typeface="Cambria"/>
              <a:sym typeface="Cambria"/>
            </a:endParaRPr>
          </a:p>
          <a:p>
            <a:pPr marL="298450" marR="0" lvl="0" indent="0" algn="l" rtl="0">
              <a:lnSpc>
                <a:spcPct val="118892"/>
              </a:lnSpc>
              <a:spcBef>
                <a:spcPts val="0"/>
              </a:spcBef>
              <a:spcAft>
                <a:spcPts val="0"/>
              </a:spcAft>
              <a:buClr>
                <a:srgbClr val="000000"/>
              </a:buClr>
              <a:buSzPts val="2800"/>
              <a:buFont typeface="Arial"/>
              <a:buNone/>
            </a:pPr>
            <a:r>
              <a:rPr lang="en-US" sz="2800" b="0" i="0" u="none" strike="noStrike" cap="none" dirty="0">
                <a:solidFill>
                  <a:srgbClr val="000000"/>
                </a:solidFill>
                <a:latin typeface="+mj-lt"/>
                <a:ea typeface="Cambria"/>
                <a:cs typeface="Cambria"/>
                <a:sym typeface="Cambria"/>
              </a:rPr>
              <a:t>Re-evaluate occasionally.</a:t>
            </a:r>
            <a:endParaRPr sz="2800" b="0" i="0" u="none" strike="noStrike" cap="none" dirty="0">
              <a:solidFill>
                <a:srgbClr val="000000"/>
              </a:solidFill>
              <a:latin typeface="+mj-lt"/>
              <a:ea typeface="Cambria"/>
              <a:cs typeface="Cambria"/>
              <a:sym typeface="Cambria"/>
            </a:endParaRPr>
          </a:p>
        </p:txBody>
      </p:sp>
      <p:pic>
        <p:nvPicPr>
          <p:cNvPr id="189" name="Google Shape;189;p12"/>
          <p:cNvPicPr preferRelativeResize="0"/>
          <p:nvPr/>
        </p:nvPicPr>
        <p:blipFill rotWithShape="1">
          <a:blip r:embed="rId6">
            <a:alphaModFix/>
          </a:blip>
          <a:srcRect/>
          <a:stretch/>
        </p:blipFill>
        <p:spPr>
          <a:xfrm>
            <a:off x="10734473" y="0"/>
            <a:ext cx="1448025" cy="796414"/>
          </a:xfrm>
          <a:prstGeom prst="rect">
            <a:avLst/>
          </a:prstGeom>
          <a:noFill/>
          <a:ln>
            <a:noFill/>
          </a:ln>
        </p:spPr>
      </p:pic>
      <p:sp>
        <p:nvSpPr>
          <p:cNvPr id="190" name="Google Shape;190;p1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15</a:t>
            </a:fld>
            <a:endParaRPr>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10999240" cy="1367041"/>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Hyperparameters</a:t>
            </a:r>
            <a:r>
              <a:rPr lang="en-US" sz="4400" dirty="0">
                <a:latin typeface="+mj-lt"/>
                <a:ea typeface="Cambria"/>
                <a:cs typeface="Cambria"/>
                <a:sym typeface="Cambria"/>
              </a:rPr>
              <a:t> tuning in practice Pandas vs Caviar</a:t>
            </a: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16</a:t>
            </a:fld>
            <a:endParaRPr>
              <a:latin typeface="+mj-lt"/>
            </a:endParaRPr>
          </a:p>
        </p:txBody>
      </p:sp>
      <p:sp>
        <p:nvSpPr>
          <p:cNvPr id="2" name="TextBox 1"/>
          <p:cNvSpPr txBox="1"/>
          <p:nvPr/>
        </p:nvSpPr>
        <p:spPr>
          <a:xfrm>
            <a:off x="325316" y="1708441"/>
            <a:ext cx="1135966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One approach is the "panda approach," where people babysit one model gradually and patiently nudge the learning rate up or down, usually when there are limited computational resources. </a:t>
            </a:r>
          </a:p>
          <a:p>
            <a:pPr marL="342900" indent="-342900">
              <a:buFont typeface="Arial" panose="020B0604020202020204" pitchFamily="34" charset="0"/>
              <a:buChar char="•"/>
            </a:pPr>
            <a:r>
              <a:rPr lang="en-US" sz="2400" dirty="0">
                <a:latin typeface="+mj-lt"/>
              </a:rPr>
              <a:t>The other approach is the "caviar strategy," where people train many models in parallel to try a lot of different </a:t>
            </a:r>
            <a:r>
              <a:rPr lang="en-US" sz="2400" dirty="0" err="1">
                <a:latin typeface="+mj-lt"/>
              </a:rPr>
              <a:t>hyperparameter</a:t>
            </a:r>
            <a:r>
              <a:rPr lang="en-US" sz="2400" dirty="0">
                <a:latin typeface="+mj-lt"/>
              </a:rPr>
              <a:t> settings and then quickly pick the one that works best. The choice between these two approaches depends on how much computational resources one has.</a:t>
            </a:r>
          </a:p>
          <a:p>
            <a:pPr marL="342900" indent="-342900">
              <a:buFont typeface="Arial" panose="020B0604020202020204" pitchFamily="34" charset="0"/>
              <a:buChar char="•"/>
            </a:pPr>
            <a:r>
              <a:rPr lang="en-US" sz="2400" dirty="0">
                <a:latin typeface="+mj-lt"/>
              </a:rPr>
              <a:t>Another technique can make neural networks more robust to the choice of </a:t>
            </a:r>
            <a:r>
              <a:rPr lang="en-US" sz="2400" dirty="0" err="1">
                <a:latin typeface="+mj-lt"/>
              </a:rPr>
              <a:t>hyperparameters</a:t>
            </a:r>
            <a:r>
              <a:rPr lang="en-US" sz="2400" dirty="0">
                <a:latin typeface="+mj-lt"/>
              </a:rPr>
              <a:t>. This technique does not work for all neural networks, but when it does, it can make the </a:t>
            </a:r>
            <a:r>
              <a:rPr lang="en-US" sz="2400" dirty="0" err="1">
                <a:latin typeface="+mj-lt"/>
              </a:rPr>
              <a:t>hyperparameter</a:t>
            </a:r>
            <a:r>
              <a:rPr lang="en-US" sz="2400" dirty="0">
                <a:latin typeface="+mj-lt"/>
              </a:rPr>
              <a:t> search much easier and also make training go much faster. This technique will be introduced in the next section.</a:t>
            </a:r>
          </a:p>
        </p:txBody>
      </p:sp>
    </p:spTree>
    <p:extLst>
      <p:ext uri="{BB962C8B-B14F-4D97-AF65-F5344CB8AC3E}">
        <p14:creationId xmlns:p14="http://schemas.microsoft.com/office/powerpoint/2010/main" val="3490290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pic>
        <p:nvPicPr>
          <p:cNvPr id="195" name="Google Shape;195;p13"/>
          <p:cNvPicPr preferRelativeResize="0"/>
          <p:nvPr/>
        </p:nvPicPr>
        <p:blipFill rotWithShape="1">
          <a:blip r:embed="rId3">
            <a:alphaModFix/>
          </a:blip>
          <a:srcRect/>
          <a:stretch/>
        </p:blipFill>
        <p:spPr>
          <a:xfrm>
            <a:off x="1628579" y="4350031"/>
            <a:ext cx="2784055" cy="1855313"/>
          </a:xfrm>
          <a:prstGeom prst="rect">
            <a:avLst/>
          </a:prstGeom>
          <a:noFill/>
          <a:ln>
            <a:noFill/>
          </a:ln>
        </p:spPr>
      </p:pic>
      <p:sp>
        <p:nvSpPr>
          <p:cNvPr id="196" name="Google Shape;196;p13"/>
          <p:cNvSpPr txBox="1"/>
          <p:nvPr/>
        </p:nvSpPr>
        <p:spPr>
          <a:xfrm>
            <a:off x="2282164" y="6251540"/>
            <a:ext cx="108077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Panda</a:t>
            </a:r>
            <a:endParaRPr sz="2800" b="0" i="0" u="none" strike="noStrike" cap="none">
              <a:solidFill>
                <a:srgbClr val="000000"/>
              </a:solidFill>
              <a:latin typeface="+mj-lt"/>
              <a:ea typeface="Cambria"/>
              <a:cs typeface="Cambria"/>
              <a:sym typeface="Cambria"/>
            </a:endParaRPr>
          </a:p>
        </p:txBody>
      </p:sp>
      <p:sp>
        <p:nvSpPr>
          <p:cNvPr id="197" name="Google Shape;197;p13"/>
          <p:cNvSpPr txBox="1">
            <a:spLocks noGrp="1"/>
          </p:cNvSpPr>
          <p:nvPr>
            <p:ph type="title"/>
          </p:nvPr>
        </p:nvSpPr>
        <p:spPr>
          <a:xfrm>
            <a:off x="533400" y="-42375"/>
            <a:ext cx="4093210" cy="1369695"/>
          </a:xfrm>
          <a:prstGeom prst="rect">
            <a:avLst/>
          </a:prstGeom>
          <a:noFill/>
          <a:ln>
            <a:noFill/>
          </a:ln>
        </p:spPr>
        <p:txBody>
          <a:bodyPr spcFirstLastPara="1" wrap="square" lIns="0" tIns="9525" rIns="0" bIns="0" anchor="t" anchorCtr="0">
            <a:spAutoFit/>
          </a:bodyPr>
          <a:lstStyle/>
          <a:p>
            <a:pPr marL="1270000" marR="5080" lvl="0" indent="-1257935" algn="l" rtl="0">
              <a:lnSpc>
                <a:spcPct val="100400"/>
              </a:lnSpc>
              <a:spcBef>
                <a:spcPts val="0"/>
              </a:spcBef>
              <a:spcAft>
                <a:spcPts val="0"/>
              </a:spcAft>
              <a:buSzPts val="1400"/>
              <a:buNone/>
            </a:pPr>
            <a:r>
              <a:rPr lang="en-US" sz="4400" b="0">
                <a:latin typeface="+mj-lt"/>
                <a:ea typeface="Cambria"/>
                <a:cs typeface="Cambria"/>
                <a:sym typeface="Cambria"/>
              </a:rPr>
              <a:t>Babysitting one model</a:t>
            </a:r>
            <a:endParaRPr sz="4400">
              <a:latin typeface="+mj-lt"/>
              <a:ea typeface="Cambria"/>
              <a:cs typeface="Cambria"/>
              <a:sym typeface="Cambria"/>
            </a:endParaRPr>
          </a:p>
        </p:txBody>
      </p:sp>
      <p:sp>
        <p:nvSpPr>
          <p:cNvPr id="198" name="Google Shape;198;p13"/>
          <p:cNvSpPr txBox="1"/>
          <p:nvPr/>
        </p:nvSpPr>
        <p:spPr>
          <a:xfrm>
            <a:off x="6407863" y="58191"/>
            <a:ext cx="4662170" cy="1369695"/>
          </a:xfrm>
          <a:prstGeom prst="rect">
            <a:avLst/>
          </a:prstGeom>
          <a:noFill/>
          <a:ln>
            <a:noFill/>
          </a:ln>
        </p:spPr>
        <p:txBody>
          <a:bodyPr spcFirstLastPara="1" wrap="square" lIns="0" tIns="9525" rIns="0" bIns="0" anchor="t" anchorCtr="0">
            <a:spAutoFit/>
          </a:bodyPr>
          <a:lstStyle/>
          <a:p>
            <a:pPr marL="12700" marR="5080" lvl="0" indent="382905" algn="l" rtl="0">
              <a:lnSpc>
                <a:spcPct val="100400"/>
              </a:lnSpc>
              <a:spcBef>
                <a:spcPts val="0"/>
              </a:spcBef>
              <a:spcAft>
                <a:spcPts val="0"/>
              </a:spcAft>
              <a:buClr>
                <a:srgbClr val="000000"/>
              </a:buClr>
              <a:buSzPts val="4400"/>
              <a:buFont typeface="Arial"/>
              <a:buNone/>
            </a:pPr>
            <a:r>
              <a:rPr lang="en-US" sz="4400" b="0" i="0" u="none" strike="noStrike" cap="none" dirty="0">
                <a:solidFill>
                  <a:srgbClr val="000000"/>
                </a:solidFill>
                <a:latin typeface="+mj-lt"/>
                <a:ea typeface="Cambria"/>
                <a:cs typeface="Cambria"/>
                <a:sym typeface="Cambria"/>
              </a:rPr>
              <a:t>Training many models in parallel</a:t>
            </a:r>
            <a:endParaRPr sz="4400" b="0" i="0" u="none" strike="noStrike" cap="none" dirty="0">
              <a:solidFill>
                <a:srgbClr val="000000"/>
              </a:solidFill>
              <a:latin typeface="+mj-lt"/>
              <a:ea typeface="Cambria"/>
              <a:cs typeface="Cambria"/>
              <a:sym typeface="Cambria"/>
            </a:endParaRPr>
          </a:p>
        </p:txBody>
      </p:sp>
      <p:sp>
        <p:nvSpPr>
          <p:cNvPr id="199" name="Google Shape;199;p13"/>
          <p:cNvSpPr txBox="1"/>
          <p:nvPr/>
        </p:nvSpPr>
        <p:spPr>
          <a:xfrm>
            <a:off x="8878798" y="6251540"/>
            <a:ext cx="114109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Caviar</a:t>
            </a:r>
            <a:endParaRPr sz="2800" b="0" i="0" u="none" strike="noStrike" cap="none">
              <a:solidFill>
                <a:srgbClr val="000000"/>
              </a:solidFill>
              <a:latin typeface="+mj-lt"/>
              <a:ea typeface="Cambria"/>
              <a:cs typeface="Cambria"/>
              <a:sym typeface="Cambria"/>
            </a:endParaRPr>
          </a:p>
        </p:txBody>
      </p:sp>
      <p:grpSp>
        <p:nvGrpSpPr>
          <p:cNvPr id="200" name="Google Shape;200;p13"/>
          <p:cNvGrpSpPr/>
          <p:nvPr/>
        </p:nvGrpSpPr>
        <p:grpSpPr>
          <a:xfrm>
            <a:off x="7848600" y="4364779"/>
            <a:ext cx="2779776" cy="1853181"/>
            <a:chOff x="8063268" y="4352163"/>
            <a:chExt cx="2779776" cy="1853181"/>
          </a:xfrm>
        </p:grpSpPr>
        <p:pic>
          <p:nvPicPr>
            <p:cNvPr id="201" name="Google Shape;201;p13"/>
            <p:cNvPicPr preferRelativeResize="0"/>
            <p:nvPr/>
          </p:nvPicPr>
          <p:blipFill rotWithShape="1">
            <a:blip r:embed="rId4">
              <a:alphaModFix/>
            </a:blip>
            <a:srcRect/>
            <a:stretch/>
          </p:blipFill>
          <p:spPr>
            <a:xfrm>
              <a:off x="8063268" y="4381187"/>
              <a:ext cx="2779776" cy="1813364"/>
            </a:xfrm>
            <a:prstGeom prst="rect">
              <a:avLst/>
            </a:prstGeom>
            <a:noFill/>
            <a:ln>
              <a:noFill/>
            </a:ln>
          </p:spPr>
        </p:pic>
        <p:pic>
          <p:nvPicPr>
            <p:cNvPr id="202" name="Google Shape;202;p13"/>
            <p:cNvPicPr preferRelativeResize="0"/>
            <p:nvPr/>
          </p:nvPicPr>
          <p:blipFill rotWithShape="1">
            <a:blip r:embed="rId5">
              <a:alphaModFix/>
            </a:blip>
            <a:srcRect/>
            <a:stretch/>
          </p:blipFill>
          <p:spPr>
            <a:xfrm>
              <a:off x="8063268" y="4352163"/>
              <a:ext cx="2779776" cy="1853181"/>
            </a:xfrm>
            <a:prstGeom prst="rect">
              <a:avLst/>
            </a:prstGeom>
            <a:noFill/>
            <a:ln>
              <a:noFill/>
            </a:ln>
          </p:spPr>
        </p:pic>
      </p:grpSp>
      <p:pic>
        <p:nvPicPr>
          <p:cNvPr id="203" name="Google Shape;203;p13" descr="Super Machine Learning Revision Notes | CreateMoMo"/>
          <p:cNvPicPr preferRelativeResize="0"/>
          <p:nvPr/>
        </p:nvPicPr>
        <p:blipFill rotWithShape="1">
          <a:blip r:embed="rId6">
            <a:alphaModFix/>
          </a:blip>
          <a:srcRect/>
          <a:stretch/>
        </p:blipFill>
        <p:spPr>
          <a:xfrm>
            <a:off x="962864" y="1362876"/>
            <a:ext cx="10820401" cy="3249555"/>
          </a:xfrm>
          <a:prstGeom prst="rect">
            <a:avLst/>
          </a:prstGeom>
          <a:noFill/>
          <a:ln>
            <a:noFill/>
          </a:ln>
        </p:spPr>
      </p:pic>
      <p:pic>
        <p:nvPicPr>
          <p:cNvPr id="204" name="Google Shape;204;p13"/>
          <p:cNvPicPr preferRelativeResize="0"/>
          <p:nvPr/>
        </p:nvPicPr>
        <p:blipFill rotWithShape="1">
          <a:blip r:embed="rId7">
            <a:alphaModFix/>
          </a:blip>
          <a:srcRect/>
          <a:stretch/>
        </p:blipFill>
        <p:spPr>
          <a:xfrm>
            <a:off x="11041400" y="0"/>
            <a:ext cx="1141101" cy="627602"/>
          </a:xfrm>
          <a:prstGeom prst="rect">
            <a:avLst/>
          </a:prstGeom>
          <a:noFill/>
          <a:ln>
            <a:noFill/>
          </a:ln>
        </p:spPr>
      </p:pic>
      <p:sp>
        <p:nvSpPr>
          <p:cNvPr id="205" name="Google Shape;205;p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17</a:t>
            </a:fld>
            <a:endParaRPr>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sp>
        <p:nvSpPr>
          <p:cNvPr id="210" name="Google Shape;210;p14"/>
          <p:cNvSpPr txBox="1">
            <a:spLocks noGrp="1"/>
          </p:cNvSpPr>
          <p:nvPr>
            <p:ph type="title"/>
          </p:nvPr>
        </p:nvSpPr>
        <p:spPr>
          <a:xfrm>
            <a:off x="1564424" y="1170075"/>
            <a:ext cx="9591255" cy="2109808"/>
          </a:xfrm>
          <a:prstGeom prst="rect">
            <a:avLst/>
          </a:prstGeom>
          <a:noFill/>
          <a:ln>
            <a:noFill/>
          </a:ln>
        </p:spPr>
        <p:txBody>
          <a:bodyPr spcFirstLastPara="1" wrap="square" lIns="0" tIns="114300" rIns="0" bIns="0" anchor="t" anchorCtr="0">
            <a:spAutoFit/>
          </a:bodyPr>
          <a:lstStyle/>
          <a:p>
            <a:pPr marL="4759325" marR="5080" lvl="0" indent="1285240" algn="l" rtl="0">
              <a:lnSpc>
                <a:spcPct val="108333"/>
              </a:lnSpc>
              <a:spcBef>
                <a:spcPts val="0"/>
              </a:spcBef>
              <a:spcAft>
                <a:spcPts val="0"/>
              </a:spcAft>
              <a:buSzPts val="1400"/>
              <a:buNone/>
            </a:pPr>
            <a:r>
              <a:rPr lang="en-US" dirty="0">
                <a:latin typeface="+mj-lt"/>
              </a:rPr>
              <a:t>Batch Normalization</a:t>
            </a:r>
            <a:endParaRPr dirty="0">
              <a:latin typeface="+mj-lt"/>
            </a:endParaRPr>
          </a:p>
        </p:txBody>
      </p:sp>
      <p:sp>
        <p:nvSpPr>
          <p:cNvPr id="211" name="Google Shape;211;p14"/>
          <p:cNvSpPr txBox="1"/>
          <p:nvPr/>
        </p:nvSpPr>
        <p:spPr>
          <a:xfrm>
            <a:off x="5015966" y="3435718"/>
            <a:ext cx="6908800" cy="2505814"/>
          </a:xfrm>
          <a:prstGeom prst="rect">
            <a:avLst/>
          </a:prstGeom>
          <a:noFill/>
          <a:ln>
            <a:noFill/>
          </a:ln>
        </p:spPr>
        <p:txBody>
          <a:bodyPr spcFirstLastPara="1" wrap="square" lIns="0" tIns="12700" rIns="0" bIns="0" anchor="t" anchorCtr="0">
            <a:spAutoFit/>
          </a:bodyPr>
          <a:lstStyle/>
          <a:p>
            <a:pPr marL="1693545" marR="5080" lvl="0" indent="-1681480"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mj-lt"/>
                <a:ea typeface="Calibri"/>
                <a:cs typeface="Calibri"/>
                <a:sym typeface="Calibri"/>
              </a:rPr>
              <a:t>Normalizing</a:t>
            </a:r>
          </a:p>
          <a:p>
            <a:pPr marL="1693545" marR="5080" lvl="0" indent="-1681480"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mj-lt"/>
                <a:ea typeface="Calibri"/>
                <a:cs typeface="Calibri"/>
                <a:sym typeface="Calibri"/>
              </a:rPr>
              <a:t>activations in a</a:t>
            </a:r>
          </a:p>
          <a:p>
            <a:pPr marL="1693545" marR="5080" lvl="0" indent="-1681480"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mj-lt"/>
                <a:ea typeface="Calibri"/>
                <a:cs typeface="Calibri"/>
                <a:sym typeface="Calibri"/>
              </a:rPr>
              <a:t>network</a:t>
            </a:r>
            <a:endParaRPr sz="5400" b="0" i="0" u="none" strike="noStrike" cap="none" dirty="0">
              <a:solidFill>
                <a:srgbClr val="000000"/>
              </a:solidFill>
              <a:latin typeface="+mj-lt"/>
              <a:ea typeface="Calibri"/>
              <a:cs typeface="Calibri"/>
              <a:sym typeface="Calibri"/>
            </a:endParaRPr>
          </a:p>
        </p:txBody>
      </p:sp>
      <p:sp>
        <p:nvSpPr>
          <p:cNvPr id="212" name="Google Shape;212;p14"/>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213" name="Google Shape;213;p14"/>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14" name="Google Shape;214;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18</a:t>
            </a:fld>
            <a:endParaRPr>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10999240"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Normalizing inputs to speed up learning  </a:t>
            </a: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19</a:t>
            </a:fld>
            <a:endParaRPr>
              <a:latin typeface="+mj-lt"/>
            </a:endParaRPr>
          </a:p>
        </p:txBody>
      </p:sp>
      <p:sp>
        <p:nvSpPr>
          <p:cNvPr id="2" name="TextBox 1"/>
          <p:cNvSpPr txBox="1"/>
          <p:nvPr/>
        </p:nvSpPr>
        <p:spPr>
          <a:xfrm>
            <a:off x="325316" y="1356749"/>
            <a:ext cx="11359661"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Batch normalization is an algorithm developed by researchers Sergey </a:t>
            </a:r>
            <a:r>
              <a:rPr lang="en-US" sz="2400" dirty="0" err="1">
                <a:latin typeface="+mj-lt"/>
              </a:rPr>
              <a:t>Ioffe</a:t>
            </a:r>
            <a:r>
              <a:rPr lang="en-US" sz="2400" dirty="0">
                <a:latin typeface="+mj-lt"/>
              </a:rPr>
              <a:t> and Christian </a:t>
            </a:r>
            <a:r>
              <a:rPr lang="en-US" sz="2400" dirty="0" err="1">
                <a:latin typeface="+mj-lt"/>
              </a:rPr>
              <a:t>Szegedy</a:t>
            </a:r>
            <a:r>
              <a:rPr lang="en-US" sz="2400" dirty="0">
                <a:latin typeface="+mj-lt"/>
              </a:rPr>
              <a:t> that is used to normalize the mean and variance of the hidden unit values in deep neural networks. </a:t>
            </a:r>
          </a:p>
          <a:p>
            <a:pPr marL="342900" indent="-342900">
              <a:buFont typeface="Arial" panose="020B0604020202020204" pitchFamily="34" charset="0"/>
              <a:buChar char="•"/>
            </a:pPr>
            <a:r>
              <a:rPr lang="en-US" sz="2400" dirty="0">
                <a:latin typeface="+mj-lt"/>
              </a:rPr>
              <a:t>The idea is similar to how input features are normalized to speed up learning in logistic regression. However, in deep neural networks, you have multiple hidden layers, each with their own set of activations, so you want to normalize those activations to make the training of the network more efficient.</a:t>
            </a:r>
          </a:p>
          <a:p>
            <a:pPr marL="342900" indent="-342900">
              <a:buFont typeface="Arial" panose="020B0604020202020204" pitchFamily="34" charset="0"/>
              <a:buChar char="•"/>
            </a:pPr>
            <a:r>
              <a:rPr lang="en-US" sz="2400" dirty="0">
                <a:latin typeface="+mj-lt"/>
              </a:rPr>
              <a:t>To implement batch normalization, you first compute the mean and variance of the hidden unit values, and then normalize them by subtracting off the mean and dividing by the standard deviation. This makes every component of the hidden unit have mean 0 and variance 1. However, you don't want the hidden units to always have mean 0 and variance 1, so you use learnable parameters gamma and beta to adjust the mean and variance to other values.</a:t>
            </a:r>
          </a:p>
        </p:txBody>
      </p:sp>
    </p:spTree>
    <p:extLst>
      <p:ext uri="{BB962C8B-B14F-4D97-AF65-F5344CB8AC3E}">
        <p14:creationId xmlns:p14="http://schemas.microsoft.com/office/powerpoint/2010/main" val="297029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2"/>
          <p:cNvSpPr txBox="1">
            <a:spLocks noGrp="1"/>
          </p:cNvSpPr>
          <p:nvPr>
            <p:ph type="body" idx="1"/>
          </p:nvPr>
        </p:nvSpPr>
        <p:spPr>
          <a:xfrm>
            <a:off x="1040040" y="1272794"/>
            <a:ext cx="10884726" cy="2109808"/>
          </a:xfrm>
          <a:prstGeom prst="rect">
            <a:avLst/>
          </a:prstGeom>
          <a:noFill/>
          <a:ln>
            <a:noFill/>
          </a:ln>
        </p:spPr>
        <p:txBody>
          <a:bodyPr spcFirstLastPara="1" wrap="square" lIns="0" tIns="114300" rIns="0" bIns="0" anchor="t" anchorCtr="0">
            <a:spAutoFit/>
          </a:bodyPr>
          <a:lstStyle/>
          <a:p>
            <a:pPr marL="6448425" marR="5080" lvl="0" indent="-1549400" algn="l" rtl="0">
              <a:lnSpc>
                <a:spcPct val="108333"/>
              </a:lnSpc>
              <a:spcBef>
                <a:spcPts val="0"/>
              </a:spcBef>
              <a:spcAft>
                <a:spcPts val="0"/>
              </a:spcAft>
              <a:buSzPts val="1400"/>
              <a:buNone/>
            </a:pPr>
            <a:r>
              <a:rPr lang="en-US" dirty="0" err="1">
                <a:latin typeface="+mj-lt"/>
              </a:rPr>
              <a:t>Hyperparameter</a:t>
            </a:r>
            <a:r>
              <a:rPr lang="en-US" dirty="0">
                <a:latin typeface="+mj-lt"/>
              </a:rPr>
              <a:t> tuning</a:t>
            </a:r>
            <a:endParaRPr dirty="0">
              <a:latin typeface="+mj-lt"/>
            </a:endParaRPr>
          </a:p>
        </p:txBody>
      </p:sp>
      <p:sp>
        <p:nvSpPr>
          <p:cNvPr id="52" name="Google Shape;52;p2"/>
          <p:cNvSpPr txBox="1"/>
          <p:nvPr/>
        </p:nvSpPr>
        <p:spPr>
          <a:xfrm>
            <a:off x="5937402" y="3703954"/>
            <a:ext cx="5066100" cy="84382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Tuning process</a:t>
            </a:r>
            <a:endParaRPr sz="5400" b="0" i="0" u="none" strike="noStrike" cap="none" dirty="0">
              <a:solidFill>
                <a:srgbClr val="000000"/>
              </a:solidFill>
              <a:latin typeface="+mj-lt"/>
              <a:ea typeface="Calibri"/>
              <a:cs typeface="Calibri"/>
              <a:sym typeface="Calibri"/>
            </a:endParaRPr>
          </a:p>
        </p:txBody>
      </p:sp>
      <p:sp>
        <p:nvSpPr>
          <p:cNvPr id="53" name="Google Shape;53;p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54" name="Google Shape;54;p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55" name="Google Shape;55;p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a:t>
            </a:fld>
            <a:endParaRPr>
              <a:latin typeface="+mj-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5"/>
          <p:cNvSpPr txBox="1">
            <a:spLocks noGrp="1"/>
          </p:cNvSpPr>
          <p:nvPr>
            <p:ph type="title"/>
          </p:nvPr>
        </p:nvSpPr>
        <p:spPr>
          <a:xfrm>
            <a:off x="1602523" y="1161459"/>
            <a:ext cx="9063152" cy="9233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latin typeface="+mj-lt"/>
            </a:endParaRPr>
          </a:p>
        </p:txBody>
      </p:sp>
      <p:sp>
        <p:nvSpPr>
          <p:cNvPr id="220" name="Google Shape;220;p15"/>
          <p:cNvSpPr txBox="1">
            <a:spLocks noGrp="1"/>
          </p:cNvSpPr>
          <p:nvPr>
            <p:ph type="body" idx="1"/>
          </p:nvPr>
        </p:nvSpPr>
        <p:spPr>
          <a:xfrm>
            <a:off x="1078140" y="1264190"/>
            <a:ext cx="10111918" cy="9233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latin typeface="+mj-lt"/>
            </a:endParaRPr>
          </a:p>
        </p:txBody>
      </p:sp>
      <p:pic>
        <p:nvPicPr>
          <p:cNvPr id="221" name="Google Shape;221;p15"/>
          <p:cNvPicPr preferRelativeResize="0"/>
          <p:nvPr/>
        </p:nvPicPr>
        <p:blipFill rotWithShape="1">
          <a:blip r:embed="rId3">
            <a:alphaModFix/>
          </a:blip>
          <a:srcRect/>
          <a:stretch/>
        </p:blipFill>
        <p:spPr>
          <a:xfrm>
            <a:off x="-38100" y="-8604"/>
            <a:ext cx="12268200" cy="6866604"/>
          </a:xfrm>
          <a:prstGeom prst="rect">
            <a:avLst/>
          </a:prstGeom>
          <a:noFill/>
          <a:ln>
            <a:noFill/>
          </a:ln>
        </p:spPr>
      </p:pic>
      <p:pic>
        <p:nvPicPr>
          <p:cNvPr id="222" name="Google Shape;222;p15"/>
          <p:cNvPicPr preferRelativeResize="0"/>
          <p:nvPr/>
        </p:nvPicPr>
        <p:blipFill rotWithShape="1">
          <a:blip r:embed="rId4">
            <a:alphaModFix/>
          </a:blip>
          <a:srcRect/>
          <a:stretch/>
        </p:blipFill>
        <p:spPr>
          <a:xfrm>
            <a:off x="10772573" y="-8604"/>
            <a:ext cx="1448025" cy="796414"/>
          </a:xfrm>
          <a:prstGeom prst="rect">
            <a:avLst/>
          </a:prstGeom>
          <a:noFill/>
          <a:ln>
            <a:noFill/>
          </a:ln>
        </p:spPr>
      </p:pic>
      <p:sp>
        <p:nvSpPr>
          <p:cNvPr id="223" name="Google Shape;223;p15"/>
          <p:cNvSpPr txBox="1">
            <a:spLocks noGrp="1"/>
          </p:cNvSpPr>
          <p:nvPr>
            <p:ph type="sldNum" idx="12"/>
          </p:nvPr>
        </p:nvSpPr>
        <p:spPr>
          <a:xfrm>
            <a:off x="8816340" y="6369336"/>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20</a:t>
            </a:fld>
            <a:endParaRPr>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243331" y="167132"/>
            <a:ext cx="69875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Implementing Batch Norm</a:t>
            </a:r>
            <a:endParaRPr sz="4400" dirty="0">
              <a:latin typeface="+mj-lt"/>
              <a:ea typeface="Cambria"/>
              <a:cs typeface="Cambria"/>
              <a:sym typeface="Cambria"/>
            </a:endParaRPr>
          </a:p>
        </p:txBody>
      </p:sp>
      <p:pic>
        <p:nvPicPr>
          <p:cNvPr id="229" name="Google Shape;229;p16" descr="Everything you wish to know about BatchNorm | by Alvaro Durán Tovar | Deep  Learning made easy | Medium"/>
          <p:cNvPicPr preferRelativeResize="0"/>
          <p:nvPr/>
        </p:nvPicPr>
        <p:blipFill rotWithShape="1">
          <a:blip r:embed="rId3">
            <a:alphaModFix/>
          </a:blip>
          <a:srcRect/>
          <a:stretch/>
        </p:blipFill>
        <p:spPr>
          <a:xfrm>
            <a:off x="1236850" y="1045800"/>
            <a:ext cx="8052319" cy="5812200"/>
          </a:xfrm>
          <a:prstGeom prst="rect">
            <a:avLst/>
          </a:prstGeom>
          <a:noFill/>
          <a:ln>
            <a:noFill/>
          </a:ln>
        </p:spPr>
      </p:pic>
      <p:pic>
        <p:nvPicPr>
          <p:cNvPr id="230" name="Google Shape;230;p16"/>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31" name="Google Shape;231;p1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21</a:t>
            </a:fld>
            <a:endParaRPr>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10999240"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Implementing Batch Norm</a:t>
            </a: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22</a:t>
            </a:fld>
            <a:endParaRPr>
              <a:latin typeface="+mj-lt"/>
            </a:endParaRPr>
          </a:p>
        </p:txBody>
      </p:sp>
      <p:sp>
        <p:nvSpPr>
          <p:cNvPr id="2" name="TextBox 1"/>
          <p:cNvSpPr txBox="1"/>
          <p:nvPr/>
        </p:nvSpPr>
        <p:spPr>
          <a:xfrm>
            <a:off x="325316" y="1708441"/>
            <a:ext cx="11359661"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The effect of gamma and beta is that they allow you to set the mean of the normalized hidden unit values to be whatever you want it to be. By appropriately setting gamma and beta, you can make the hidden unit values have other means and variances as well. So instead of using the original hidden unit values, you use the normalized hidden unit values with gamma and beta to perform subsequent computations in the neural network.</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Batch normalization is useful because it makes </a:t>
            </a:r>
            <a:r>
              <a:rPr lang="en-US" sz="2400" dirty="0" err="1">
                <a:latin typeface="+mj-lt"/>
              </a:rPr>
              <a:t>hyperparameter</a:t>
            </a:r>
            <a:r>
              <a:rPr lang="en-US" sz="2400" dirty="0">
                <a:latin typeface="+mj-lt"/>
              </a:rPr>
              <a:t> search easier, makes neural networks more robust, and enables you to train even very deep networks. In the next video, the instructor will show how to fit batch norm into a neural network and make it work for many different layers.</a:t>
            </a:r>
          </a:p>
        </p:txBody>
      </p:sp>
    </p:spTree>
    <p:extLst>
      <p:ext uri="{BB962C8B-B14F-4D97-AF65-F5344CB8AC3E}">
        <p14:creationId xmlns:p14="http://schemas.microsoft.com/office/powerpoint/2010/main" val="3720305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sp>
        <p:nvSpPr>
          <p:cNvPr id="236" name="Google Shape;236;p17"/>
          <p:cNvSpPr txBox="1">
            <a:spLocks noGrp="1"/>
          </p:cNvSpPr>
          <p:nvPr>
            <p:ph type="title"/>
          </p:nvPr>
        </p:nvSpPr>
        <p:spPr>
          <a:xfrm>
            <a:off x="1564424" y="1170075"/>
            <a:ext cx="10360341" cy="2109808"/>
          </a:xfrm>
          <a:prstGeom prst="rect">
            <a:avLst/>
          </a:prstGeom>
          <a:noFill/>
          <a:ln>
            <a:noFill/>
          </a:ln>
        </p:spPr>
        <p:txBody>
          <a:bodyPr spcFirstLastPara="1" wrap="square" lIns="0" tIns="114300" rIns="0" bIns="0" anchor="t" anchorCtr="0">
            <a:spAutoFit/>
          </a:bodyPr>
          <a:lstStyle/>
          <a:p>
            <a:pPr marL="4759325" marR="5080" lvl="0" indent="1285240" algn="l" rtl="0">
              <a:lnSpc>
                <a:spcPct val="108333"/>
              </a:lnSpc>
              <a:spcBef>
                <a:spcPts val="0"/>
              </a:spcBef>
              <a:spcAft>
                <a:spcPts val="0"/>
              </a:spcAft>
              <a:buSzPts val="1400"/>
              <a:buNone/>
            </a:pPr>
            <a:r>
              <a:rPr lang="en-US" dirty="0">
                <a:latin typeface="+mj-lt"/>
              </a:rPr>
              <a:t>Batch Normalization</a:t>
            </a:r>
            <a:endParaRPr dirty="0">
              <a:latin typeface="+mj-lt"/>
            </a:endParaRPr>
          </a:p>
        </p:txBody>
      </p:sp>
      <p:sp>
        <p:nvSpPr>
          <p:cNvPr id="237" name="Google Shape;237;p17"/>
          <p:cNvSpPr txBox="1"/>
          <p:nvPr/>
        </p:nvSpPr>
        <p:spPr>
          <a:xfrm>
            <a:off x="5130787" y="3806685"/>
            <a:ext cx="6677659" cy="1674817"/>
          </a:xfrm>
          <a:prstGeom prst="rect">
            <a:avLst/>
          </a:prstGeom>
          <a:noFill/>
          <a:ln>
            <a:noFill/>
          </a:ln>
        </p:spPr>
        <p:txBody>
          <a:bodyPr spcFirstLastPara="1" wrap="square" lIns="0" tIns="12700" rIns="0" bIns="0" anchor="t" anchorCtr="0">
            <a:spAutoFit/>
          </a:bodyPr>
          <a:lstStyle/>
          <a:p>
            <a:pPr marL="12700" marR="5080" lvl="0" indent="419734"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mj-lt"/>
                <a:ea typeface="Calibri"/>
                <a:cs typeface="Calibri"/>
                <a:sym typeface="Calibri"/>
              </a:rPr>
              <a:t>Fitting Batch Norm into a neural network</a:t>
            </a:r>
            <a:endParaRPr sz="5400" b="0" i="0" u="none" strike="noStrike" cap="none" dirty="0">
              <a:solidFill>
                <a:srgbClr val="000000"/>
              </a:solidFill>
              <a:latin typeface="+mj-lt"/>
              <a:ea typeface="Calibri"/>
              <a:cs typeface="Calibri"/>
              <a:sym typeface="Calibri"/>
            </a:endParaRPr>
          </a:p>
        </p:txBody>
      </p:sp>
      <p:sp>
        <p:nvSpPr>
          <p:cNvPr id="238" name="Google Shape;238;p17"/>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239" name="Google Shape;239;p17"/>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40" name="Google Shape;240;p1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23</a:t>
            </a:fld>
            <a:endParaRPr>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10999240"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Implementing Batch Norm</a:t>
            </a: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24</a:t>
            </a:fld>
            <a:endParaRPr>
              <a:latin typeface="+mj-lt"/>
            </a:endParaRPr>
          </a:p>
        </p:txBody>
      </p:sp>
      <p:sp>
        <p:nvSpPr>
          <p:cNvPr id="2" name="TextBox 1"/>
          <p:cNvSpPr txBox="1"/>
          <p:nvPr/>
        </p:nvSpPr>
        <p:spPr>
          <a:xfrm>
            <a:off x="325316" y="1708441"/>
            <a:ext cx="11359661"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The effect of gamma and beta is that they allow you to set the mean of the normalized hidden unit values to be whatever you want it to be. By appropriately setting gamma and beta, you can make the hidden unit values have other means and variances as well. So instead of using the original hidden unit values, you use the normalized hidden unit values with gamma and beta to perform subsequent computations in the neural network.</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Batch normalization is useful because it makes </a:t>
            </a:r>
            <a:r>
              <a:rPr lang="en-US" sz="2400" dirty="0" err="1">
                <a:latin typeface="+mj-lt"/>
              </a:rPr>
              <a:t>hyperparameter</a:t>
            </a:r>
            <a:r>
              <a:rPr lang="en-US" sz="2400" dirty="0">
                <a:latin typeface="+mj-lt"/>
              </a:rPr>
              <a:t> search easier, makes neural networks more robust, and enables you to train even very deep networks. The </a:t>
            </a:r>
            <a:r>
              <a:rPr lang="en-US" sz="2400">
                <a:latin typeface="+mj-lt"/>
              </a:rPr>
              <a:t>next section will </a:t>
            </a:r>
            <a:r>
              <a:rPr lang="en-US" sz="2400" dirty="0">
                <a:latin typeface="+mj-lt"/>
              </a:rPr>
              <a:t>show how to fit batch norm into a neural network and make it work for many different layers.</a:t>
            </a:r>
          </a:p>
        </p:txBody>
      </p:sp>
    </p:spTree>
    <p:extLst>
      <p:ext uri="{BB962C8B-B14F-4D97-AF65-F5344CB8AC3E}">
        <p14:creationId xmlns:p14="http://schemas.microsoft.com/office/powerpoint/2010/main" val="90863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44"/>
        <p:cNvGrpSpPr/>
        <p:nvPr/>
      </p:nvGrpSpPr>
      <p:grpSpPr>
        <a:xfrm>
          <a:off x="0" y="0"/>
          <a:ext cx="0" cy="0"/>
          <a:chOff x="0" y="0"/>
          <a:chExt cx="0" cy="0"/>
        </a:xfrm>
      </p:grpSpPr>
      <p:sp>
        <p:nvSpPr>
          <p:cNvPr id="245" name="Google Shape;245;p18"/>
          <p:cNvSpPr txBox="1">
            <a:spLocks noGrp="1"/>
          </p:cNvSpPr>
          <p:nvPr>
            <p:ph type="title"/>
          </p:nvPr>
        </p:nvSpPr>
        <p:spPr>
          <a:xfrm>
            <a:off x="246122" y="170700"/>
            <a:ext cx="860361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Adding Batch Norm to a network</a:t>
            </a:r>
            <a:endParaRPr sz="4400">
              <a:latin typeface="+mj-lt"/>
              <a:ea typeface="Cambria"/>
              <a:cs typeface="Cambria"/>
              <a:sym typeface="Cambria"/>
            </a:endParaRPr>
          </a:p>
        </p:txBody>
      </p:sp>
      <p:sp>
        <p:nvSpPr>
          <p:cNvPr id="246" name="Google Shape;246;p18"/>
          <p:cNvSpPr txBox="1"/>
          <p:nvPr/>
        </p:nvSpPr>
        <p:spPr>
          <a:xfrm>
            <a:off x="1902218" y="1063954"/>
            <a:ext cx="432434" cy="1906905"/>
          </a:xfrm>
          <a:prstGeom prst="rect">
            <a:avLst/>
          </a:prstGeom>
          <a:noFill/>
          <a:ln>
            <a:noFill/>
          </a:ln>
        </p:spPr>
        <p:txBody>
          <a:bodyPr spcFirstLastPara="1" wrap="square" lIns="0" tIns="151750" rIns="0" bIns="0" anchor="t" anchorCtr="0">
            <a:spAutoFit/>
          </a:bodyPr>
          <a:lstStyle/>
          <a:p>
            <a:pPr marL="254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j-lt"/>
                <a:ea typeface="Cambria Math"/>
                <a:cs typeface="Cambria Math"/>
                <a:sym typeface="Cambria Math"/>
              </a:rPr>
              <a:t>!</a:t>
            </a:r>
            <a:r>
              <a:rPr lang="en-US" sz="3450" b="0" i="0" u="none" strike="noStrike" cap="none" baseline="-25000">
                <a:solidFill>
                  <a:srgbClr val="000000"/>
                </a:solidFill>
                <a:latin typeface="+mj-lt"/>
                <a:ea typeface="Cambria Math"/>
                <a:cs typeface="Cambria Math"/>
                <a:sym typeface="Cambria Math"/>
              </a:rPr>
              <a:t>"</a:t>
            </a:r>
            <a:endParaRPr sz="3450" b="0" i="0" u="none" strike="noStrike" cap="none" baseline="-25000">
              <a:solidFill>
                <a:srgbClr val="000000"/>
              </a:solidFill>
              <a:latin typeface="+mj-lt"/>
              <a:ea typeface="Cambria Math"/>
              <a:cs typeface="Cambria Math"/>
              <a:sym typeface="Cambria Math"/>
            </a:endParaRPr>
          </a:p>
          <a:p>
            <a:pPr marL="25400" marR="0" lvl="0" indent="0" algn="l" rtl="0">
              <a:lnSpc>
                <a:spcPct val="100000"/>
              </a:lnSpc>
              <a:spcBef>
                <a:spcPts val="1100"/>
              </a:spcBef>
              <a:spcAft>
                <a:spcPts val="0"/>
              </a:spcAft>
              <a:buClr>
                <a:srgbClr val="000000"/>
              </a:buClr>
              <a:buSzPts val="3200"/>
              <a:buFont typeface="Arial"/>
              <a:buNone/>
            </a:pPr>
            <a:r>
              <a:rPr lang="en-US" sz="3200" b="0" i="0" u="none" strike="noStrike" cap="none">
                <a:solidFill>
                  <a:srgbClr val="000000"/>
                </a:solidFill>
                <a:latin typeface="+mj-lt"/>
                <a:ea typeface="Cambria Math"/>
                <a:cs typeface="Cambria Math"/>
                <a:sym typeface="Cambria Math"/>
              </a:rPr>
              <a:t>!</a:t>
            </a:r>
            <a:r>
              <a:rPr lang="en-US" sz="3450" b="0" i="0" u="none" strike="noStrike" cap="none" baseline="-25000">
                <a:solidFill>
                  <a:srgbClr val="000000"/>
                </a:solidFill>
                <a:latin typeface="+mj-lt"/>
                <a:ea typeface="Cambria Math"/>
                <a:cs typeface="Cambria Math"/>
                <a:sym typeface="Cambria Math"/>
              </a:rPr>
              <a:t>#</a:t>
            </a:r>
            <a:endParaRPr sz="3450" b="0" i="0" u="none" strike="noStrike" cap="none" baseline="-25000">
              <a:solidFill>
                <a:srgbClr val="000000"/>
              </a:solidFill>
              <a:latin typeface="+mj-lt"/>
              <a:ea typeface="Cambria Math"/>
              <a:cs typeface="Cambria Math"/>
              <a:sym typeface="Cambria Math"/>
            </a:endParaRPr>
          </a:p>
          <a:p>
            <a:pPr marL="25400" marR="0" lvl="0" indent="0" algn="l" rtl="0">
              <a:lnSpc>
                <a:spcPct val="100000"/>
              </a:lnSpc>
              <a:spcBef>
                <a:spcPts val="1095"/>
              </a:spcBef>
              <a:spcAft>
                <a:spcPts val="0"/>
              </a:spcAft>
              <a:buClr>
                <a:srgbClr val="000000"/>
              </a:buClr>
              <a:buSzPts val="3200"/>
              <a:buFont typeface="Arial"/>
              <a:buNone/>
            </a:pPr>
            <a:r>
              <a:rPr lang="en-US" sz="3200" b="0" i="0" u="none" strike="noStrike" cap="none">
                <a:solidFill>
                  <a:srgbClr val="000000"/>
                </a:solidFill>
                <a:latin typeface="+mj-lt"/>
                <a:ea typeface="Cambria Math"/>
                <a:cs typeface="Cambria Math"/>
                <a:sym typeface="Cambria Math"/>
              </a:rPr>
              <a:t>!</a:t>
            </a:r>
            <a:r>
              <a:rPr lang="en-US" sz="3450" b="0" i="0" u="none" strike="noStrike" cap="none" baseline="-25000">
                <a:solidFill>
                  <a:srgbClr val="000000"/>
                </a:solidFill>
                <a:latin typeface="+mj-lt"/>
                <a:ea typeface="Cambria Math"/>
                <a:cs typeface="Cambria Math"/>
                <a:sym typeface="Cambria Math"/>
              </a:rPr>
              <a:t>$</a:t>
            </a:r>
            <a:endParaRPr sz="3450" b="0" i="0" u="none" strike="noStrike" cap="none" baseline="-25000">
              <a:solidFill>
                <a:srgbClr val="000000"/>
              </a:solidFill>
              <a:latin typeface="+mj-lt"/>
              <a:ea typeface="Cambria Math"/>
              <a:cs typeface="Cambria Math"/>
              <a:sym typeface="Cambria Math"/>
            </a:endParaRPr>
          </a:p>
        </p:txBody>
      </p:sp>
      <p:grpSp>
        <p:nvGrpSpPr>
          <p:cNvPr id="247" name="Google Shape;247;p18"/>
          <p:cNvGrpSpPr/>
          <p:nvPr/>
        </p:nvGrpSpPr>
        <p:grpSpPr>
          <a:xfrm>
            <a:off x="2359482" y="938987"/>
            <a:ext cx="7330084" cy="2351354"/>
            <a:chOff x="2359482" y="938987"/>
            <a:chExt cx="7330084" cy="2351354"/>
          </a:xfrm>
        </p:grpSpPr>
        <p:sp>
          <p:nvSpPr>
            <p:cNvPr id="248" name="Google Shape;248;p18"/>
            <p:cNvSpPr/>
            <p:nvPr/>
          </p:nvSpPr>
          <p:spPr>
            <a:xfrm>
              <a:off x="2367127" y="1424126"/>
              <a:ext cx="1665605" cy="1327785"/>
            </a:xfrm>
            <a:custGeom>
              <a:avLst/>
              <a:gdLst/>
              <a:ahLst/>
              <a:cxnLst/>
              <a:rect l="l" t="t" r="r" b="b"/>
              <a:pathLst>
                <a:path w="1665604" h="1327785" extrusionOk="0">
                  <a:moveTo>
                    <a:pt x="1665579" y="63500"/>
                  </a:moveTo>
                  <a:lnTo>
                    <a:pt x="1538579" y="0"/>
                  </a:lnTo>
                  <a:lnTo>
                    <a:pt x="1538579" y="50546"/>
                  </a:lnTo>
                  <a:lnTo>
                    <a:pt x="1524317" y="49085"/>
                  </a:lnTo>
                  <a:lnTo>
                    <a:pt x="1524965" y="50800"/>
                  </a:lnTo>
                  <a:lnTo>
                    <a:pt x="0" y="50800"/>
                  </a:lnTo>
                  <a:lnTo>
                    <a:pt x="0" y="76200"/>
                  </a:lnTo>
                  <a:lnTo>
                    <a:pt x="1534579" y="76200"/>
                  </a:lnTo>
                  <a:lnTo>
                    <a:pt x="1538579" y="86741"/>
                  </a:lnTo>
                  <a:lnTo>
                    <a:pt x="1538579" y="87210"/>
                  </a:lnTo>
                  <a:lnTo>
                    <a:pt x="1525993" y="89547"/>
                  </a:lnTo>
                  <a:lnTo>
                    <a:pt x="1533779" y="99834"/>
                  </a:lnTo>
                  <a:lnTo>
                    <a:pt x="4991" y="678662"/>
                  </a:lnTo>
                  <a:lnTo>
                    <a:pt x="13982" y="702424"/>
                  </a:lnTo>
                  <a:lnTo>
                    <a:pt x="1538579" y="125171"/>
                  </a:lnTo>
                  <a:lnTo>
                    <a:pt x="1538579" y="127000"/>
                  </a:lnTo>
                  <a:lnTo>
                    <a:pt x="1550022" y="121285"/>
                  </a:lnTo>
                  <a:lnTo>
                    <a:pt x="1553273" y="125590"/>
                  </a:lnTo>
                  <a:lnTo>
                    <a:pt x="1555343" y="131051"/>
                  </a:lnTo>
                  <a:lnTo>
                    <a:pt x="1816" y="1307452"/>
                  </a:lnTo>
                  <a:lnTo>
                    <a:pt x="17157" y="1327708"/>
                  </a:lnTo>
                  <a:lnTo>
                    <a:pt x="1564716" y="155803"/>
                  </a:lnTo>
                  <a:lnTo>
                    <a:pt x="1569288" y="167855"/>
                  </a:lnTo>
                  <a:lnTo>
                    <a:pt x="1578076" y="158330"/>
                  </a:lnTo>
                  <a:lnTo>
                    <a:pt x="1602663" y="190792"/>
                  </a:lnTo>
                  <a:lnTo>
                    <a:pt x="1665579" y="635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49" name="Google Shape;249;p18"/>
            <p:cNvSpPr/>
            <p:nvPr/>
          </p:nvSpPr>
          <p:spPr>
            <a:xfrm>
              <a:off x="4032707" y="938987"/>
              <a:ext cx="1097280" cy="1097280"/>
            </a:xfrm>
            <a:custGeom>
              <a:avLst/>
              <a:gdLst/>
              <a:ahLst/>
              <a:cxnLst/>
              <a:rect l="l" t="t" r="r" b="b"/>
              <a:pathLst>
                <a:path w="1097279" h="1097280" extrusionOk="0">
                  <a:moveTo>
                    <a:pt x="0" y="548360"/>
                  </a:moveTo>
                  <a:lnTo>
                    <a:pt x="2012" y="501045"/>
                  </a:lnTo>
                  <a:lnTo>
                    <a:pt x="7941" y="454848"/>
                  </a:lnTo>
                  <a:lnTo>
                    <a:pt x="17621" y="409933"/>
                  </a:lnTo>
                  <a:lnTo>
                    <a:pt x="30888" y="366465"/>
                  </a:lnTo>
                  <a:lnTo>
                    <a:pt x="47576" y="324609"/>
                  </a:lnTo>
                  <a:lnTo>
                    <a:pt x="67522" y="284529"/>
                  </a:lnTo>
                  <a:lnTo>
                    <a:pt x="90562" y="246389"/>
                  </a:lnTo>
                  <a:lnTo>
                    <a:pt x="116529" y="210354"/>
                  </a:lnTo>
                  <a:lnTo>
                    <a:pt x="145260" y="176590"/>
                  </a:lnTo>
                  <a:lnTo>
                    <a:pt x="176590" y="145260"/>
                  </a:lnTo>
                  <a:lnTo>
                    <a:pt x="210354" y="116529"/>
                  </a:lnTo>
                  <a:lnTo>
                    <a:pt x="246389" y="90562"/>
                  </a:lnTo>
                  <a:lnTo>
                    <a:pt x="284529" y="67522"/>
                  </a:lnTo>
                  <a:lnTo>
                    <a:pt x="324609" y="47576"/>
                  </a:lnTo>
                  <a:lnTo>
                    <a:pt x="366465" y="30888"/>
                  </a:lnTo>
                  <a:lnTo>
                    <a:pt x="409933" y="17621"/>
                  </a:lnTo>
                  <a:lnTo>
                    <a:pt x="454848" y="7941"/>
                  </a:lnTo>
                  <a:lnTo>
                    <a:pt x="501045" y="2012"/>
                  </a:lnTo>
                  <a:lnTo>
                    <a:pt x="548360" y="0"/>
                  </a:lnTo>
                  <a:lnTo>
                    <a:pt x="595674" y="2012"/>
                  </a:lnTo>
                  <a:lnTo>
                    <a:pt x="641871" y="7941"/>
                  </a:lnTo>
                  <a:lnTo>
                    <a:pt x="686786" y="17621"/>
                  </a:lnTo>
                  <a:lnTo>
                    <a:pt x="730254" y="30888"/>
                  </a:lnTo>
                  <a:lnTo>
                    <a:pt x="772110" y="47576"/>
                  </a:lnTo>
                  <a:lnTo>
                    <a:pt x="812191" y="67522"/>
                  </a:lnTo>
                  <a:lnTo>
                    <a:pt x="850331" y="90562"/>
                  </a:lnTo>
                  <a:lnTo>
                    <a:pt x="886365" y="116529"/>
                  </a:lnTo>
                  <a:lnTo>
                    <a:pt x="920129" y="145260"/>
                  </a:lnTo>
                  <a:lnTo>
                    <a:pt x="951460" y="176590"/>
                  </a:lnTo>
                  <a:lnTo>
                    <a:pt x="980191" y="210354"/>
                  </a:lnTo>
                  <a:lnTo>
                    <a:pt x="1006158" y="246389"/>
                  </a:lnTo>
                  <a:lnTo>
                    <a:pt x="1029197" y="284529"/>
                  </a:lnTo>
                  <a:lnTo>
                    <a:pt x="1049143" y="324609"/>
                  </a:lnTo>
                  <a:lnTo>
                    <a:pt x="1065832" y="366465"/>
                  </a:lnTo>
                  <a:lnTo>
                    <a:pt x="1079098" y="409933"/>
                  </a:lnTo>
                  <a:lnTo>
                    <a:pt x="1088778" y="454848"/>
                  </a:lnTo>
                  <a:lnTo>
                    <a:pt x="1094707" y="501045"/>
                  </a:lnTo>
                  <a:lnTo>
                    <a:pt x="1096720" y="548360"/>
                  </a:lnTo>
                  <a:lnTo>
                    <a:pt x="1094707" y="595674"/>
                  </a:lnTo>
                  <a:lnTo>
                    <a:pt x="1088778" y="641871"/>
                  </a:lnTo>
                  <a:lnTo>
                    <a:pt x="1079098" y="686786"/>
                  </a:lnTo>
                  <a:lnTo>
                    <a:pt x="1065832" y="730254"/>
                  </a:lnTo>
                  <a:lnTo>
                    <a:pt x="1049143" y="772110"/>
                  </a:lnTo>
                  <a:lnTo>
                    <a:pt x="1029197" y="812191"/>
                  </a:lnTo>
                  <a:lnTo>
                    <a:pt x="1006158" y="850331"/>
                  </a:lnTo>
                  <a:lnTo>
                    <a:pt x="980191" y="886365"/>
                  </a:lnTo>
                  <a:lnTo>
                    <a:pt x="951460" y="920129"/>
                  </a:lnTo>
                  <a:lnTo>
                    <a:pt x="920129" y="951460"/>
                  </a:lnTo>
                  <a:lnTo>
                    <a:pt x="886365" y="980191"/>
                  </a:lnTo>
                  <a:lnTo>
                    <a:pt x="850331" y="1006158"/>
                  </a:lnTo>
                  <a:lnTo>
                    <a:pt x="812191" y="1029197"/>
                  </a:lnTo>
                  <a:lnTo>
                    <a:pt x="772110" y="1049143"/>
                  </a:lnTo>
                  <a:lnTo>
                    <a:pt x="730254" y="1065832"/>
                  </a:lnTo>
                  <a:lnTo>
                    <a:pt x="686786" y="1079098"/>
                  </a:lnTo>
                  <a:lnTo>
                    <a:pt x="641871" y="1088778"/>
                  </a:lnTo>
                  <a:lnTo>
                    <a:pt x="595674" y="1094707"/>
                  </a:lnTo>
                  <a:lnTo>
                    <a:pt x="548360" y="1096720"/>
                  </a:lnTo>
                  <a:lnTo>
                    <a:pt x="501045" y="1094707"/>
                  </a:lnTo>
                  <a:lnTo>
                    <a:pt x="454848" y="1088778"/>
                  </a:lnTo>
                  <a:lnTo>
                    <a:pt x="409933" y="1079098"/>
                  </a:lnTo>
                  <a:lnTo>
                    <a:pt x="366465" y="1065832"/>
                  </a:lnTo>
                  <a:lnTo>
                    <a:pt x="324609" y="1049143"/>
                  </a:lnTo>
                  <a:lnTo>
                    <a:pt x="284529" y="1029197"/>
                  </a:lnTo>
                  <a:lnTo>
                    <a:pt x="246389" y="1006158"/>
                  </a:lnTo>
                  <a:lnTo>
                    <a:pt x="210354" y="980191"/>
                  </a:lnTo>
                  <a:lnTo>
                    <a:pt x="176590" y="951460"/>
                  </a:lnTo>
                  <a:lnTo>
                    <a:pt x="145260" y="920129"/>
                  </a:lnTo>
                  <a:lnTo>
                    <a:pt x="116529" y="886365"/>
                  </a:lnTo>
                  <a:lnTo>
                    <a:pt x="90562" y="850331"/>
                  </a:lnTo>
                  <a:lnTo>
                    <a:pt x="67522" y="812191"/>
                  </a:lnTo>
                  <a:lnTo>
                    <a:pt x="47576" y="772110"/>
                  </a:lnTo>
                  <a:lnTo>
                    <a:pt x="30888" y="730254"/>
                  </a:lnTo>
                  <a:lnTo>
                    <a:pt x="17621" y="686786"/>
                  </a:lnTo>
                  <a:lnTo>
                    <a:pt x="7941" y="641871"/>
                  </a:lnTo>
                  <a:lnTo>
                    <a:pt x="2012" y="595674"/>
                  </a:lnTo>
                  <a:lnTo>
                    <a:pt x="0" y="54836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0" name="Google Shape;250;p18"/>
            <p:cNvSpPr/>
            <p:nvPr/>
          </p:nvSpPr>
          <p:spPr>
            <a:xfrm>
              <a:off x="4032707" y="2193061"/>
              <a:ext cx="1097280" cy="1097280"/>
            </a:xfrm>
            <a:custGeom>
              <a:avLst/>
              <a:gdLst/>
              <a:ahLst/>
              <a:cxnLst/>
              <a:rect l="l" t="t" r="r" b="b"/>
              <a:pathLst>
                <a:path w="1097279" h="1097279" extrusionOk="0">
                  <a:moveTo>
                    <a:pt x="0" y="548360"/>
                  </a:moveTo>
                  <a:lnTo>
                    <a:pt x="2012" y="501045"/>
                  </a:lnTo>
                  <a:lnTo>
                    <a:pt x="7941" y="454848"/>
                  </a:lnTo>
                  <a:lnTo>
                    <a:pt x="17621" y="409933"/>
                  </a:lnTo>
                  <a:lnTo>
                    <a:pt x="30888" y="366465"/>
                  </a:lnTo>
                  <a:lnTo>
                    <a:pt x="47576" y="324609"/>
                  </a:lnTo>
                  <a:lnTo>
                    <a:pt x="67522" y="284529"/>
                  </a:lnTo>
                  <a:lnTo>
                    <a:pt x="90562" y="246389"/>
                  </a:lnTo>
                  <a:lnTo>
                    <a:pt x="116529" y="210354"/>
                  </a:lnTo>
                  <a:lnTo>
                    <a:pt x="145260" y="176590"/>
                  </a:lnTo>
                  <a:lnTo>
                    <a:pt x="176590" y="145260"/>
                  </a:lnTo>
                  <a:lnTo>
                    <a:pt x="210354" y="116529"/>
                  </a:lnTo>
                  <a:lnTo>
                    <a:pt x="246389" y="90562"/>
                  </a:lnTo>
                  <a:lnTo>
                    <a:pt x="284529" y="67522"/>
                  </a:lnTo>
                  <a:lnTo>
                    <a:pt x="324609" y="47576"/>
                  </a:lnTo>
                  <a:lnTo>
                    <a:pt x="366465" y="30888"/>
                  </a:lnTo>
                  <a:lnTo>
                    <a:pt x="409933" y="17621"/>
                  </a:lnTo>
                  <a:lnTo>
                    <a:pt x="454848" y="7941"/>
                  </a:lnTo>
                  <a:lnTo>
                    <a:pt x="501045" y="2012"/>
                  </a:lnTo>
                  <a:lnTo>
                    <a:pt x="548360" y="0"/>
                  </a:lnTo>
                  <a:lnTo>
                    <a:pt x="595674" y="2012"/>
                  </a:lnTo>
                  <a:lnTo>
                    <a:pt x="641871" y="7941"/>
                  </a:lnTo>
                  <a:lnTo>
                    <a:pt x="686786" y="17621"/>
                  </a:lnTo>
                  <a:lnTo>
                    <a:pt x="730254" y="30888"/>
                  </a:lnTo>
                  <a:lnTo>
                    <a:pt x="772110" y="47576"/>
                  </a:lnTo>
                  <a:lnTo>
                    <a:pt x="812191" y="67522"/>
                  </a:lnTo>
                  <a:lnTo>
                    <a:pt x="850331" y="90562"/>
                  </a:lnTo>
                  <a:lnTo>
                    <a:pt x="886365" y="116529"/>
                  </a:lnTo>
                  <a:lnTo>
                    <a:pt x="920129" y="145260"/>
                  </a:lnTo>
                  <a:lnTo>
                    <a:pt x="951460" y="176590"/>
                  </a:lnTo>
                  <a:lnTo>
                    <a:pt x="980191" y="210354"/>
                  </a:lnTo>
                  <a:lnTo>
                    <a:pt x="1006158" y="246389"/>
                  </a:lnTo>
                  <a:lnTo>
                    <a:pt x="1029197" y="284529"/>
                  </a:lnTo>
                  <a:lnTo>
                    <a:pt x="1049143" y="324609"/>
                  </a:lnTo>
                  <a:lnTo>
                    <a:pt x="1065832" y="366465"/>
                  </a:lnTo>
                  <a:lnTo>
                    <a:pt x="1079098" y="409933"/>
                  </a:lnTo>
                  <a:lnTo>
                    <a:pt x="1088778" y="454848"/>
                  </a:lnTo>
                  <a:lnTo>
                    <a:pt x="1094707" y="501045"/>
                  </a:lnTo>
                  <a:lnTo>
                    <a:pt x="1096720" y="548360"/>
                  </a:lnTo>
                  <a:lnTo>
                    <a:pt x="1094707" y="595674"/>
                  </a:lnTo>
                  <a:lnTo>
                    <a:pt x="1088778" y="641871"/>
                  </a:lnTo>
                  <a:lnTo>
                    <a:pt x="1079098" y="686786"/>
                  </a:lnTo>
                  <a:lnTo>
                    <a:pt x="1065832" y="730254"/>
                  </a:lnTo>
                  <a:lnTo>
                    <a:pt x="1049143" y="772110"/>
                  </a:lnTo>
                  <a:lnTo>
                    <a:pt x="1029197" y="812191"/>
                  </a:lnTo>
                  <a:lnTo>
                    <a:pt x="1006158" y="850331"/>
                  </a:lnTo>
                  <a:lnTo>
                    <a:pt x="980191" y="886365"/>
                  </a:lnTo>
                  <a:lnTo>
                    <a:pt x="951460" y="920129"/>
                  </a:lnTo>
                  <a:lnTo>
                    <a:pt x="920129" y="951460"/>
                  </a:lnTo>
                  <a:lnTo>
                    <a:pt x="886365" y="980191"/>
                  </a:lnTo>
                  <a:lnTo>
                    <a:pt x="850331" y="1006158"/>
                  </a:lnTo>
                  <a:lnTo>
                    <a:pt x="812191" y="1029197"/>
                  </a:lnTo>
                  <a:lnTo>
                    <a:pt x="772110" y="1049143"/>
                  </a:lnTo>
                  <a:lnTo>
                    <a:pt x="730254" y="1065832"/>
                  </a:lnTo>
                  <a:lnTo>
                    <a:pt x="686786" y="1079098"/>
                  </a:lnTo>
                  <a:lnTo>
                    <a:pt x="641871" y="1088778"/>
                  </a:lnTo>
                  <a:lnTo>
                    <a:pt x="595674" y="1094707"/>
                  </a:lnTo>
                  <a:lnTo>
                    <a:pt x="548360" y="1096720"/>
                  </a:lnTo>
                  <a:lnTo>
                    <a:pt x="501045" y="1094707"/>
                  </a:lnTo>
                  <a:lnTo>
                    <a:pt x="454848" y="1088778"/>
                  </a:lnTo>
                  <a:lnTo>
                    <a:pt x="409933" y="1079098"/>
                  </a:lnTo>
                  <a:lnTo>
                    <a:pt x="366465" y="1065832"/>
                  </a:lnTo>
                  <a:lnTo>
                    <a:pt x="324609" y="1049143"/>
                  </a:lnTo>
                  <a:lnTo>
                    <a:pt x="284529" y="1029197"/>
                  </a:lnTo>
                  <a:lnTo>
                    <a:pt x="246389" y="1006158"/>
                  </a:lnTo>
                  <a:lnTo>
                    <a:pt x="210354" y="980191"/>
                  </a:lnTo>
                  <a:lnTo>
                    <a:pt x="176590" y="951460"/>
                  </a:lnTo>
                  <a:lnTo>
                    <a:pt x="145260" y="920129"/>
                  </a:lnTo>
                  <a:lnTo>
                    <a:pt x="116529" y="886365"/>
                  </a:lnTo>
                  <a:lnTo>
                    <a:pt x="90562" y="850331"/>
                  </a:lnTo>
                  <a:lnTo>
                    <a:pt x="67522" y="812191"/>
                  </a:lnTo>
                  <a:lnTo>
                    <a:pt x="47576" y="772110"/>
                  </a:lnTo>
                  <a:lnTo>
                    <a:pt x="30888" y="730254"/>
                  </a:lnTo>
                  <a:lnTo>
                    <a:pt x="17621" y="686786"/>
                  </a:lnTo>
                  <a:lnTo>
                    <a:pt x="7941" y="641871"/>
                  </a:lnTo>
                  <a:lnTo>
                    <a:pt x="2012" y="595674"/>
                  </a:lnTo>
                  <a:lnTo>
                    <a:pt x="0" y="54836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1" name="Google Shape;251;p18"/>
            <p:cNvSpPr/>
            <p:nvPr/>
          </p:nvSpPr>
          <p:spPr>
            <a:xfrm>
              <a:off x="2359482" y="1424126"/>
              <a:ext cx="3455670" cy="1381125"/>
            </a:xfrm>
            <a:custGeom>
              <a:avLst/>
              <a:gdLst/>
              <a:ahLst/>
              <a:cxnLst/>
              <a:rect l="l" t="t" r="r" b="b"/>
              <a:pathLst>
                <a:path w="3455670" h="1381125" extrusionOk="0">
                  <a:moveTo>
                    <a:pt x="1673225" y="1317574"/>
                  </a:moveTo>
                  <a:lnTo>
                    <a:pt x="1609966" y="1190459"/>
                  </a:lnTo>
                  <a:lnTo>
                    <a:pt x="1585683" y="1222717"/>
                  </a:lnTo>
                  <a:lnTo>
                    <a:pt x="1576933" y="1213218"/>
                  </a:lnTo>
                  <a:lnTo>
                    <a:pt x="1572221" y="1225651"/>
                  </a:lnTo>
                  <a:lnTo>
                    <a:pt x="15278" y="53352"/>
                  </a:lnTo>
                  <a:lnTo>
                    <a:pt x="0" y="73647"/>
                  </a:lnTo>
                  <a:lnTo>
                    <a:pt x="1562862" y="1250391"/>
                  </a:lnTo>
                  <a:lnTo>
                    <a:pt x="1560868" y="1255649"/>
                  </a:lnTo>
                  <a:lnTo>
                    <a:pt x="1557718" y="1259827"/>
                  </a:lnTo>
                  <a:lnTo>
                    <a:pt x="1546225" y="1254074"/>
                  </a:lnTo>
                  <a:lnTo>
                    <a:pt x="1546225" y="1255915"/>
                  </a:lnTo>
                  <a:lnTo>
                    <a:pt x="21628" y="678662"/>
                  </a:lnTo>
                  <a:lnTo>
                    <a:pt x="12636" y="702424"/>
                  </a:lnTo>
                  <a:lnTo>
                    <a:pt x="1541538" y="1281315"/>
                  </a:lnTo>
                  <a:lnTo>
                    <a:pt x="1533563" y="1291920"/>
                  </a:lnTo>
                  <a:lnTo>
                    <a:pt x="1546225" y="1294257"/>
                  </a:lnTo>
                  <a:lnTo>
                    <a:pt x="1542224" y="1304886"/>
                  </a:lnTo>
                  <a:lnTo>
                    <a:pt x="17132" y="1304886"/>
                  </a:lnTo>
                  <a:lnTo>
                    <a:pt x="17132" y="1330286"/>
                  </a:lnTo>
                  <a:lnTo>
                    <a:pt x="1532610" y="1330286"/>
                  </a:lnTo>
                  <a:lnTo>
                    <a:pt x="1531962" y="1332001"/>
                  </a:lnTo>
                  <a:lnTo>
                    <a:pt x="1546225" y="1330553"/>
                  </a:lnTo>
                  <a:lnTo>
                    <a:pt x="1546225" y="1381086"/>
                  </a:lnTo>
                  <a:lnTo>
                    <a:pt x="1673225" y="1317574"/>
                  </a:lnTo>
                  <a:close/>
                </a:path>
                <a:path w="3455670" h="1381125" extrusionOk="0">
                  <a:moveTo>
                    <a:pt x="3455644" y="63500"/>
                  </a:moveTo>
                  <a:lnTo>
                    <a:pt x="3328644" y="0"/>
                  </a:lnTo>
                  <a:lnTo>
                    <a:pt x="3328644" y="50800"/>
                  </a:lnTo>
                  <a:lnTo>
                    <a:pt x="2770505" y="50800"/>
                  </a:lnTo>
                  <a:lnTo>
                    <a:pt x="2770505" y="76200"/>
                  </a:lnTo>
                  <a:lnTo>
                    <a:pt x="3328644" y="76200"/>
                  </a:lnTo>
                  <a:lnTo>
                    <a:pt x="3328644" y="127000"/>
                  </a:lnTo>
                  <a:lnTo>
                    <a:pt x="3455644" y="6350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2" name="Google Shape;252;p18"/>
            <p:cNvSpPr/>
            <p:nvPr/>
          </p:nvSpPr>
          <p:spPr>
            <a:xfrm>
              <a:off x="5815126" y="938987"/>
              <a:ext cx="1097280" cy="1097280"/>
            </a:xfrm>
            <a:custGeom>
              <a:avLst/>
              <a:gdLst/>
              <a:ahLst/>
              <a:cxnLst/>
              <a:rect l="l" t="t" r="r" b="b"/>
              <a:pathLst>
                <a:path w="1097279" h="1097280" extrusionOk="0">
                  <a:moveTo>
                    <a:pt x="0" y="548360"/>
                  </a:moveTo>
                  <a:lnTo>
                    <a:pt x="2012" y="501045"/>
                  </a:lnTo>
                  <a:lnTo>
                    <a:pt x="7941" y="454848"/>
                  </a:lnTo>
                  <a:lnTo>
                    <a:pt x="17621" y="409933"/>
                  </a:lnTo>
                  <a:lnTo>
                    <a:pt x="30888" y="366465"/>
                  </a:lnTo>
                  <a:lnTo>
                    <a:pt x="47576" y="324609"/>
                  </a:lnTo>
                  <a:lnTo>
                    <a:pt x="67522" y="284529"/>
                  </a:lnTo>
                  <a:lnTo>
                    <a:pt x="90562" y="246389"/>
                  </a:lnTo>
                  <a:lnTo>
                    <a:pt x="116529" y="210354"/>
                  </a:lnTo>
                  <a:lnTo>
                    <a:pt x="145260" y="176590"/>
                  </a:lnTo>
                  <a:lnTo>
                    <a:pt x="176590" y="145260"/>
                  </a:lnTo>
                  <a:lnTo>
                    <a:pt x="210354" y="116529"/>
                  </a:lnTo>
                  <a:lnTo>
                    <a:pt x="246389" y="90562"/>
                  </a:lnTo>
                  <a:lnTo>
                    <a:pt x="284529" y="67522"/>
                  </a:lnTo>
                  <a:lnTo>
                    <a:pt x="324609" y="47576"/>
                  </a:lnTo>
                  <a:lnTo>
                    <a:pt x="366465" y="30888"/>
                  </a:lnTo>
                  <a:lnTo>
                    <a:pt x="409933" y="17621"/>
                  </a:lnTo>
                  <a:lnTo>
                    <a:pt x="454848" y="7941"/>
                  </a:lnTo>
                  <a:lnTo>
                    <a:pt x="501045" y="2012"/>
                  </a:lnTo>
                  <a:lnTo>
                    <a:pt x="548360" y="0"/>
                  </a:lnTo>
                  <a:lnTo>
                    <a:pt x="595674" y="2012"/>
                  </a:lnTo>
                  <a:lnTo>
                    <a:pt x="641871" y="7941"/>
                  </a:lnTo>
                  <a:lnTo>
                    <a:pt x="686786" y="17621"/>
                  </a:lnTo>
                  <a:lnTo>
                    <a:pt x="730254" y="30888"/>
                  </a:lnTo>
                  <a:lnTo>
                    <a:pt x="772110" y="47576"/>
                  </a:lnTo>
                  <a:lnTo>
                    <a:pt x="812191" y="67522"/>
                  </a:lnTo>
                  <a:lnTo>
                    <a:pt x="850331" y="90562"/>
                  </a:lnTo>
                  <a:lnTo>
                    <a:pt x="886365" y="116529"/>
                  </a:lnTo>
                  <a:lnTo>
                    <a:pt x="920129" y="145260"/>
                  </a:lnTo>
                  <a:lnTo>
                    <a:pt x="951460" y="176590"/>
                  </a:lnTo>
                  <a:lnTo>
                    <a:pt x="980191" y="210354"/>
                  </a:lnTo>
                  <a:lnTo>
                    <a:pt x="1006158" y="246389"/>
                  </a:lnTo>
                  <a:lnTo>
                    <a:pt x="1029197" y="284529"/>
                  </a:lnTo>
                  <a:lnTo>
                    <a:pt x="1049143" y="324609"/>
                  </a:lnTo>
                  <a:lnTo>
                    <a:pt x="1065832" y="366465"/>
                  </a:lnTo>
                  <a:lnTo>
                    <a:pt x="1079098" y="409933"/>
                  </a:lnTo>
                  <a:lnTo>
                    <a:pt x="1088778" y="454848"/>
                  </a:lnTo>
                  <a:lnTo>
                    <a:pt x="1094707" y="501045"/>
                  </a:lnTo>
                  <a:lnTo>
                    <a:pt x="1096720" y="548360"/>
                  </a:lnTo>
                  <a:lnTo>
                    <a:pt x="1094707" y="595674"/>
                  </a:lnTo>
                  <a:lnTo>
                    <a:pt x="1088778" y="641871"/>
                  </a:lnTo>
                  <a:lnTo>
                    <a:pt x="1079098" y="686786"/>
                  </a:lnTo>
                  <a:lnTo>
                    <a:pt x="1065832" y="730254"/>
                  </a:lnTo>
                  <a:lnTo>
                    <a:pt x="1049143" y="772110"/>
                  </a:lnTo>
                  <a:lnTo>
                    <a:pt x="1029197" y="812191"/>
                  </a:lnTo>
                  <a:lnTo>
                    <a:pt x="1006158" y="850331"/>
                  </a:lnTo>
                  <a:lnTo>
                    <a:pt x="980191" y="886365"/>
                  </a:lnTo>
                  <a:lnTo>
                    <a:pt x="951460" y="920129"/>
                  </a:lnTo>
                  <a:lnTo>
                    <a:pt x="920129" y="951460"/>
                  </a:lnTo>
                  <a:lnTo>
                    <a:pt x="886365" y="980191"/>
                  </a:lnTo>
                  <a:lnTo>
                    <a:pt x="850331" y="1006158"/>
                  </a:lnTo>
                  <a:lnTo>
                    <a:pt x="812191" y="1029197"/>
                  </a:lnTo>
                  <a:lnTo>
                    <a:pt x="772110" y="1049143"/>
                  </a:lnTo>
                  <a:lnTo>
                    <a:pt x="730254" y="1065832"/>
                  </a:lnTo>
                  <a:lnTo>
                    <a:pt x="686786" y="1079098"/>
                  </a:lnTo>
                  <a:lnTo>
                    <a:pt x="641871" y="1088778"/>
                  </a:lnTo>
                  <a:lnTo>
                    <a:pt x="595674" y="1094707"/>
                  </a:lnTo>
                  <a:lnTo>
                    <a:pt x="548360" y="1096720"/>
                  </a:lnTo>
                  <a:lnTo>
                    <a:pt x="501045" y="1094707"/>
                  </a:lnTo>
                  <a:lnTo>
                    <a:pt x="454848" y="1088778"/>
                  </a:lnTo>
                  <a:lnTo>
                    <a:pt x="409933" y="1079098"/>
                  </a:lnTo>
                  <a:lnTo>
                    <a:pt x="366465" y="1065832"/>
                  </a:lnTo>
                  <a:lnTo>
                    <a:pt x="324609" y="1049143"/>
                  </a:lnTo>
                  <a:lnTo>
                    <a:pt x="284529" y="1029197"/>
                  </a:lnTo>
                  <a:lnTo>
                    <a:pt x="246389" y="1006158"/>
                  </a:lnTo>
                  <a:lnTo>
                    <a:pt x="210354" y="980191"/>
                  </a:lnTo>
                  <a:lnTo>
                    <a:pt x="176590" y="951460"/>
                  </a:lnTo>
                  <a:lnTo>
                    <a:pt x="145260" y="920129"/>
                  </a:lnTo>
                  <a:lnTo>
                    <a:pt x="116529" y="886365"/>
                  </a:lnTo>
                  <a:lnTo>
                    <a:pt x="90562" y="850331"/>
                  </a:lnTo>
                  <a:lnTo>
                    <a:pt x="67522" y="812191"/>
                  </a:lnTo>
                  <a:lnTo>
                    <a:pt x="47576" y="772110"/>
                  </a:lnTo>
                  <a:lnTo>
                    <a:pt x="30888" y="730254"/>
                  </a:lnTo>
                  <a:lnTo>
                    <a:pt x="17621" y="686786"/>
                  </a:lnTo>
                  <a:lnTo>
                    <a:pt x="7941" y="641871"/>
                  </a:lnTo>
                  <a:lnTo>
                    <a:pt x="2012" y="595674"/>
                  </a:lnTo>
                  <a:lnTo>
                    <a:pt x="0" y="54836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3" name="Google Shape;253;p18"/>
            <p:cNvSpPr/>
            <p:nvPr/>
          </p:nvSpPr>
          <p:spPr>
            <a:xfrm>
              <a:off x="5815126" y="2193061"/>
              <a:ext cx="1097280" cy="1097280"/>
            </a:xfrm>
            <a:custGeom>
              <a:avLst/>
              <a:gdLst/>
              <a:ahLst/>
              <a:cxnLst/>
              <a:rect l="l" t="t" r="r" b="b"/>
              <a:pathLst>
                <a:path w="1097279" h="1097279" extrusionOk="0">
                  <a:moveTo>
                    <a:pt x="0" y="548360"/>
                  </a:moveTo>
                  <a:lnTo>
                    <a:pt x="2012" y="501045"/>
                  </a:lnTo>
                  <a:lnTo>
                    <a:pt x="7941" y="454848"/>
                  </a:lnTo>
                  <a:lnTo>
                    <a:pt x="17621" y="409933"/>
                  </a:lnTo>
                  <a:lnTo>
                    <a:pt x="30888" y="366465"/>
                  </a:lnTo>
                  <a:lnTo>
                    <a:pt x="47576" y="324609"/>
                  </a:lnTo>
                  <a:lnTo>
                    <a:pt x="67522" y="284529"/>
                  </a:lnTo>
                  <a:lnTo>
                    <a:pt x="90562" y="246389"/>
                  </a:lnTo>
                  <a:lnTo>
                    <a:pt x="116529" y="210354"/>
                  </a:lnTo>
                  <a:lnTo>
                    <a:pt x="145260" y="176590"/>
                  </a:lnTo>
                  <a:lnTo>
                    <a:pt x="176590" y="145260"/>
                  </a:lnTo>
                  <a:lnTo>
                    <a:pt x="210354" y="116529"/>
                  </a:lnTo>
                  <a:lnTo>
                    <a:pt x="246389" y="90562"/>
                  </a:lnTo>
                  <a:lnTo>
                    <a:pt x="284529" y="67522"/>
                  </a:lnTo>
                  <a:lnTo>
                    <a:pt x="324609" y="47576"/>
                  </a:lnTo>
                  <a:lnTo>
                    <a:pt x="366465" y="30888"/>
                  </a:lnTo>
                  <a:lnTo>
                    <a:pt x="409933" y="17621"/>
                  </a:lnTo>
                  <a:lnTo>
                    <a:pt x="454848" y="7941"/>
                  </a:lnTo>
                  <a:lnTo>
                    <a:pt x="501045" y="2012"/>
                  </a:lnTo>
                  <a:lnTo>
                    <a:pt x="548360" y="0"/>
                  </a:lnTo>
                  <a:lnTo>
                    <a:pt x="595674" y="2012"/>
                  </a:lnTo>
                  <a:lnTo>
                    <a:pt x="641871" y="7941"/>
                  </a:lnTo>
                  <a:lnTo>
                    <a:pt x="686786" y="17621"/>
                  </a:lnTo>
                  <a:lnTo>
                    <a:pt x="730254" y="30888"/>
                  </a:lnTo>
                  <a:lnTo>
                    <a:pt x="772110" y="47576"/>
                  </a:lnTo>
                  <a:lnTo>
                    <a:pt x="812191" y="67522"/>
                  </a:lnTo>
                  <a:lnTo>
                    <a:pt x="850331" y="90562"/>
                  </a:lnTo>
                  <a:lnTo>
                    <a:pt x="886365" y="116529"/>
                  </a:lnTo>
                  <a:lnTo>
                    <a:pt x="920129" y="145260"/>
                  </a:lnTo>
                  <a:lnTo>
                    <a:pt x="951460" y="176590"/>
                  </a:lnTo>
                  <a:lnTo>
                    <a:pt x="980191" y="210354"/>
                  </a:lnTo>
                  <a:lnTo>
                    <a:pt x="1006158" y="246389"/>
                  </a:lnTo>
                  <a:lnTo>
                    <a:pt x="1029197" y="284529"/>
                  </a:lnTo>
                  <a:lnTo>
                    <a:pt x="1049143" y="324609"/>
                  </a:lnTo>
                  <a:lnTo>
                    <a:pt x="1065832" y="366465"/>
                  </a:lnTo>
                  <a:lnTo>
                    <a:pt x="1079098" y="409933"/>
                  </a:lnTo>
                  <a:lnTo>
                    <a:pt x="1088778" y="454848"/>
                  </a:lnTo>
                  <a:lnTo>
                    <a:pt x="1094707" y="501045"/>
                  </a:lnTo>
                  <a:lnTo>
                    <a:pt x="1096720" y="548360"/>
                  </a:lnTo>
                  <a:lnTo>
                    <a:pt x="1094707" y="595674"/>
                  </a:lnTo>
                  <a:lnTo>
                    <a:pt x="1088778" y="641871"/>
                  </a:lnTo>
                  <a:lnTo>
                    <a:pt x="1079098" y="686786"/>
                  </a:lnTo>
                  <a:lnTo>
                    <a:pt x="1065832" y="730254"/>
                  </a:lnTo>
                  <a:lnTo>
                    <a:pt x="1049143" y="772110"/>
                  </a:lnTo>
                  <a:lnTo>
                    <a:pt x="1029197" y="812191"/>
                  </a:lnTo>
                  <a:lnTo>
                    <a:pt x="1006158" y="850331"/>
                  </a:lnTo>
                  <a:lnTo>
                    <a:pt x="980191" y="886365"/>
                  </a:lnTo>
                  <a:lnTo>
                    <a:pt x="951460" y="920129"/>
                  </a:lnTo>
                  <a:lnTo>
                    <a:pt x="920129" y="951460"/>
                  </a:lnTo>
                  <a:lnTo>
                    <a:pt x="886365" y="980191"/>
                  </a:lnTo>
                  <a:lnTo>
                    <a:pt x="850331" y="1006158"/>
                  </a:lnTo>
                  <a:lnTo>
                    <a:pt x="812191" y="1029197"/>
                  </a:lnTo>
                  <a:lnTo>
                    <a:pt x="772110" y="1049143"/>
                  </a:lnTo>
                  <a:lnTo>
                    <a:pt x="730254" y="1065832"/>
                  </a:lnTo>
                  <a:lnTo>
                    <a:pt x="686786" y="1079098"/>
                  </a:lnTo>
                  <a:lnTo>
                    <a:pt x="641871" y="1088778"/>
                  </a:lnTo>
                  <a:lnTo>
                    <a:pt x="595674" y="1094707"/>
                  </a:lnTo>
                  <a:lnTo>
                    <a:pt x="548360" y="1096720"/>
                  </a:lnTo>
                  <a:lnTo>
                    <a:pt x="501045" y="1094707"/>
                  </a:lnTo>
                  <a:lnTo>
                    <a:pt x="454848" y="1088778"/>
                  </a:lnTo>
                  <a:lnTo>
                    <a:pt x="409933" y="1079098"/>
                  </a:lnTo>
                  <a:lnTo>
                    <a:pt x="366465" y="1065832"/>
                  </a:lnTo>
                  <a:lnTo>
                    <a:pt x="324609" y="1049143"/>
                  </a:lnTo>
                  <a:lnTo>
                    <a:pt x="284529" y="1029197"/>
                  </a:lnTo>
                  <a:lnTo>
                    <a:pt x="246389" y="1006158"/>
                  </a:lnTo>
                  <a:lnTo>
                    <a:pt x="210354" y="980191"/>
                  </a:lnTo>
                  <a:lnTo>
                    <a:pt x="176590" y="951460"/>
                  </a:lnTo>
                  <a:lnTo>
                    <a:pt x="145260" y="920129"/>
                  </a:lnTo>
                  <a:lnTo>
                    <a:pt x="116529" y="886365"/>
                  </a:lnTo>
                  <a:lnTo>
                    <a:pt x="90562" y="850331"/>
                  </a:lnTo>
                  <a:lnTo>
                    <a:pt x="67522" y="812191"/>
                  </a:lnTo>
                  <a:lnTo>
                    <a:pt x="47576" y="772110"/>
                  </a:lnTo>
                  <a:lnTo>
                    <a:pt x="30888" y="730254"/>
                  </a:lnTo>
                  <a:lnTo>
                    <a:pt x="17621" y="686786"/>
                  </a:lnTo>
                  <a:lnTo>
                    <a:pt x="7941" y="641871"/>
                  </a:lnTo>
                  <a:lnTo>
                    <a:pt x="2012" y="595674"/>
                  </a:lnTo>
                  <a:lnTo>
                    <a:pt x="0" y="54836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4" name="Google Shape;254;p18"/>
            <p:cNvSpPr/>
            <p:nvPr/>
          </p:nvSpPr>
          <p:spPr>
            <a:xfrm>
              <a:off x="5118836" y="1481543"/>
              <a:ext cx="4570730" cy="1323975"/>
            </a:xfrm>
            <a:custGeom>
              <a:avLst/>
              <a:gdLst/>
              <a:ahLst/>
              <a:cxnLst/>
              <a:rect l="l" t="t" r="r" b="b"/>
              <a:pathLst>
                <a:path w="4570730" h="1323975" extrusionOk="0">
                  <a:moveTo>
                    <a:pt x="696290" y="6083"/>
                  </a:moveTo>
                  <a:lnTo>
                    <a:pt x="579678" y="87096"/>
                  </a:lnTo>
                  <a:lnTo>
                    <a:pt x="624255" y="111455"/>
                  </a:lnTo>
                  <a:lnTo>
                    <a:pt x="353707" y="606640"/>
                  </a:lnTo>
                  <a:lnTo>
                    <a:pt x="22288" y="0"/>
                  </a:lnTo>
                  <a:lnTo>
                    <a:pt x="0" y="12179"/>
                  </a:lnTo>
                  <a:lnTo>
                    <a:pt x="339242" y="633133"/>
                  </a:lnTo>
                  <a:lnTo>
                    <a:pt x="0" y="1254074"/>
                  </a:lnTo>
                  <a:lnTo>
                    <a:pt x="11150" y="1260170"/>
                  </a:lnTo>
                  <a:lnTo>
                    <a:pt x="11150" y="1272857"/>
                  </a:lnTo>
                  <a:lnTo>
                    <a:pt x="569290" y="1272870"/>
                  </a:lnTo>
                  <a:lnTo>
                    <a:pt x="569290" y="1323670"/>
                  </a:lnTo>
                  <a:lnTo>
                    <a:pt x="696290" y="1260170"/>
                  </a:lnTo>
                  <a:lnTo>
                    <a:pt x="569290" y="1196670"/>
                  </a:lnTo>
                  <a:lnTo>
                    <a:pt x="569290" y="1247470"/>
                  </a:lnTo>
                  <a:lnTo>
                    <a:pt x="32550" y="1247470"/>
                  </a:lnTo>
                  <a:lnTo>
                    <a:pt x="353707" y="659612"/>
                  </a:lnTo>
                  <a:lnTo>
                    <a:pt x="624255" y="1154798"/>
                  </a:lnTo>
                  <a:lnTo>
                    <a:pt x="579678" y="1179156"/>
                  </a:lnTo>
                  <a:lnTo>
                    <a:pt x="696290" y="1260157"/>
                  </a:lnTo>
                  <a:lnTo>
                    <a:pt x="691121" y="1118273"/>
                  </a:lnTo>
                  <a:lnTo>
                    <a:pt x="646544" y="1142619"/>
                  </a:lnTo>
                  <a:lnTo>
                    <a:pt x="368185" y="633133"/>
                  </a:lnTo>
                  <a:lnTo>
                    <a:pt x="646544" y="123621"/>
                  </a:lnTo>
                  <a:lnTo>
                    <a:pt x="691121" y="147980"/>
                  </a:lnTo>
                  <a:lnTo>
                    <a:pt x="696290" y="6083"/>
                  </a:lnTo>
                  <a:close/>
                </a:path>
                <a:path w="4570730" h="1323975" extrusionOk="0">
                  <a:moveTo>
                    <a:pt x="4570552" y="587298"/>
                  </a:moveTo>
                  <a:lnTo>
                    <a:pt x="4443450" y="524002"/>
                  </a:lnTo>
                  <a:lnTo>
                    <a:pt x="4443527" y="574802"/>
                  </a:lnTo>
                  <a:lnTo>
                    <a:pt x="3626243" y="576148"/>
                  </a:lnTo>
                  <a:lnTo>
                    <a:pt x="3626281" y="601548"/>
                  </a:lnTo>
                  <a:lnTo>
                    <a:pt x="4443565" y="600202"/>
                  </a:lnTo>
                  <a:lnTo>
                    <a:pt x="4443654" y="651002"/>
                  </a:lnTo>
                  <a:lnTo>
                    <a:pt x="4570552" y="58729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5" name="Google Shape;255;p18"/>
            <p:cNvSpPr/>
            <p:nvPr/>
          </p:nvSpPr>
          <p:spPr>
            <a:xfrm>
              <a:off x="7647812" y="1521752"/>
              <a:ext cx="1097280" cy="1097280"/>
            </a:xfrm>
            <a:custGeom>
              <a:avLst/>
              <a:gdLst/>
              <a:ahLst/>
              <a:cxnLst/>
              <a:rect l="l" t="t" r="r" b="b"/>
              <a:pathLst>
                <a:path w="1097279" h="1097280" extrusionOk="0">
                  <a:moveTo>
                    <a:pt x="0" y="548360"/>
                  </a:moveTo>
                  <a:lnTo>
                    <a:pt x="2012" y="501045"/>
                  </a:lnTo>
                  <a:lnTo>
                    <a:pt x="7941" y="454848"/>
                  </a:lnTo>
                  <a:lnTo>
                    <a:pt x="17621" y="409933"/>
                  </a:lnTo>
                  <a:lnTo>
                    <a:pt x="30888" y="366465"/>
                  </a:lnTo>
                  <a:lnTo>
                    <a:pt x="47576" y="324609"/>
                  </a:lnTo>
                  <a:lnTo>
                    <a:pt x="67522" y="284529"/>
                  </a:lnTo>
                  <a:lnTo>
                    <a:pt x="90562" y="246389"/>
                  </a:lnTo>
                  <a:lnTo>
                    <a:pt x="116529" y="210354"/>
                  </a:lnTo>
                  <a:lnTo>
                    <a:pt x="145260" y="176590"/>
                  </a:lnTo>
                  <a:lnTo>
                    <a:pt x="176590" y="145260"/>
                  </a:lnTo>
                  <a:lnTo>
                    <a:pt x="210354" y="116529"/>
                  </a:lnTo>
                  <a:lnTo>
                    <a:pt x="246389" y="90562"/>
                  </a:lnTo>
                  <a:lnTo>
                    <a:pt x="284529" y="67522"/>
                  </a:lnTo>
                  <a:lnTo>
                    <a:pt x="324609" y="47576"/>
                  </a:lnTo>
                  <a:lnTo>
                    <a:pt x="366465" y="30888"/>
                  </a:lnTo>
                  <a:lnTo>
                    <a:pt x="409933" y="17621"/>
                  </a:lnTo>
                  <a:lnTo>
                    <a:pt x="454848" y="7941"/>
                  </a:lnTo>
                  <a:lnTo>
                    <a:pt x="501045" y="2012"/>
                  </a:lnTo>
                  <a:lnTo>
                    <a:pt x="548360" y="0"/>
                  </a:lnTo>
                  <a:lnTo>
                    <a:pt x="595674" y="2012"/>
                  </a:lnTo>
                  <a:lnTo>
                    <a:pt x="641871" y="7941"/>
                  </a:lnTo>
                  <a:lnTo>
                    <a:pt x="686786" y="17621"/>
                  </a:lnTo>
                  <a:lnTo>
                    <a:pt x="730254" y="30888"/>
                  </a:lnTo>
                  <a:lnTo>
                    <a:pt x="772110" y="47576"/>
                  </a:lnTo>
                  <a:lnTo>
                    <a:pt x="812191" y="67522"/>
                  </a:lnTo>
                  <a:lnTo>
                    <a:pt x="850331" y="90562"/>
                  </a:lnTo>
                  <a:lnTo>
                    <a:pt x="886365" y="116529"/>
                  </a:lnTo>
                  <a:lnTo>
                    <a:pt x="920129" y="145260"/>
                  </a:lnTo>
                  <a:lnTo>
                    <a:pt x="951460" y="176590"/>
                  </a:lnTo>
                  <a:lnTo>
                    <a:pt x="980191" y="210354"/>
                  </a:lnTo>
                  <a:lnTo>
                    <a:pt x="1006158" y="246389"/>
                  </a:lnTo>
                  <a:lnTo>
                    <a:pt x="1029197" y="284529"/>
                  </a:lnTo>
                  <a:lnTo>
                    <a:pt x="1049143" y="324609"/>
                  </a:lnTo>
                  <a:lnTo>
                    <a:pt x="1065832" y="366465"/>
                  </a:lnTo>
                  <a:lnTo>
                    <a:pt x="1079098" y="409933"/>
                  </a:lnTo>
                  <a:lnTo>
                    <a:pt x="1088778" y="454848"/>
                  </a:lnTo>
                  <a:lnTo>
                    <a:pt x="1094707" y="501045"/>
                  </a:lnTo>
                  <a:lnTo>
                    <a:pt x="1096720" y="548360"/>
                  </a:lnTo>
                  <a:lnTo>
                    <a:pt x="1094707" y="595674"/>
                  </a:lnTo>
                  <a:lnTo>
                    <a:pt x="1088778" y="641871"/>
                  </a:lnTo>
                  <a:lnTo>
                    <a:pt x="1079098" y="686786"/>
                  </a:lnTo>
                  <a:lnTo>
                    <a:pt x="1065832" y="730254"/>
                  </a:lnTo>
                  <a:lnTo>
                    <a:pt x="1049143" y="772110"/>
                  </a:lnTo>
                  <a:lnTo>
                    <a:pt x="1029197" y="812191"/>
                  </a:lnTo>
                  <a:lnTo>
                    <a:pt x="1006158" y="850331"/>
                  </a:lnTo>
                  <a:lnTo>
                    <a:pt x="980191" y="886365"/>
                  </a:lnTo>
                  <a:lnTo>
                    <a:pt x="951460" y="920129"/>
                  </a:lnTo>
                  <a:lnTo>
                    <a:pt x="920129" y="951460"/>
                  </a:lnTo>
                  <a:lnTo>
                    <a:pt x="886365" y="980191"/>
                  </a:lnTo>
                  <a:lnTo>
                    <a:pt x="850331" y="1006158"/>
                  </a:lnTo>
                  <a:lnTo>
                    <a:pt x="812191" y="1029197"/>
                  </a:lnTo>
                  <a:lnTo>
                    <a:pt x="772110" y="1049143"/>
                  </a:lnTo>
                  <a:lnTo>
                    <a:pt x="730254" y="1065832"/>
                  </a:lnTo>
                  <a:lnTo>
                    <a:pt x="686786" y="1079098"/>
                  </a:lnTo>
                  <a:lnTo>
                    <a:pt x="641871" y="1088778"/>
                  </a:lnTo>
                  <a:lnTo>
                    <a:pt x="595674" y="1094707"/>
                  </a:lnTo>
                  <a:lnTo>
                    <a:pt x="548360" y="1096720"/>
                  </a:lnTo>
                  <a:lnTo>
                    <a:pt x="501045" y="1094707"/>
                  </a:lnTo>
                  <a:lnTo>
                    <a:pt x="454848" y="1088778"/>
                  </a:lnTo>
                  <a:lnTo>
                    <a:pt x="409933" y="1079098"/>
                  </a:lnTo>
                  <a:lnTo>
                    <a:pt x="366465" y="1065832"/>
                  </a:lnTo>
                  <a:lnTo>
                    <a:pt x="324609" y="1049143"/>
                  </a:lnTo>
                  <a:lnTo>
                    <a:pt x="284529" y="1029197"/>
                  </a:lnTo>
                  <a:lnTo>
                    <a:pt x="246389" y="1006158"/>
                  </a:lnTo>
                  <a:lnTo>
                    <a:pt x="210354" y="980191"/>
                  </a:lnTo>
                  <a:lnTo>
                    <a:pt x="176590" y="951460"/>
                  </a:lnTo>
                  <a:lnTo>
                    <a:pt x="145260" y="920129"/>
                  </a:lnTo>
                  <a:lnTo>
                    <a:pt x="116529" y="886365"/>
                  </a:lnTo>
                  <a:lnTo>
                    <a:pt x="90562" y="850331"/>
                  </a:lnTo>
                  <a:lnTo>
                    <a:pt x="67522" y="812191"/>
                  </a:lnTo>
                  <a:lnTo>
                    <a:pt x="47576" y="772110"/>
                  </a:lnTo>
                  <a:lnTo>
                    <a:pt x="30888" y="730254"/>
                  </a:lnTo>
                  <a:lnTo>
                    <a:pt x="17621" y="686786"/>
                  </a:lnTo>
                  <a:lnTo>
                    <a:pt x="7941" y="641871"/>
                  </a:lnTo>
                  <a:lnTo>
                    <a:pt x="2012" y="595674"/>
                  </a:lnTo>
                  <a:lnTo>
                    <a:pt x="0" y="548360"/>
                  </a:lnTo>
                  <a:close/>
                </a:path>
              </a:pathLst>
            </a:custGeom>
            <a:noFill/>
            <a:ln w="1267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256" name="Google Shape;256;p18"/>
            <p:cNvSpPr/>
            <p:nvPr/>
          </p:nvSpPr>
          <p:spPr>
            <a:xfrm>
              <a:off x="6903847" y="1477670"/>
              <a:ext cx="744220" cy="1273810"/>
            </a:xfrm>
            <a:custGeom>
              <a:avLst/>
              <a:gdLst/>
              <a:ahLst/>
              <a:cxnLst/>
              <a:rect l="l" t="t" r="r" b="b"/>
              <a:pathLst>
                <a:path w="744220" h="1273810" extrusionOk="0">
                  <a:moveTo>
                    <a:pt x="743966" y="592721"/>
                  </a:moveTo>
                  <a:lnTo>
                    <a:pt x="683869" y="464070"/>
                  </a:lnTo>
                  <a:lnTo>
                    <a:pt x="652322" y="503885"/>
                  </a:lnTo>
                  <a:lnTo>
                    <a:pt x="16446" y="0"/>
                  </a:lnTo>
                  <a:lnTo>
                    <a:pt x="673" y="19913"/>
                  </a:lnTo>
                  <a:lnTo>
                    <a:pt x="636536" y="523798"/>
                  </a:lnTo>
                  <a:lnTo>
                    <a:pt x="604989" y="563613"/>
                  </a:lnTo>
                  <a:lnTo>
                    <a:pt x="743966" y="592721"/>
                  </a:lnTo>
                  <a:close/>
                </a:path>
                <a:path w="744220" h="1273810" extrusionOk="0">
                  <a:moveTo>
                    <a:pt x="743966" y="592721"/>
                  </a:moveTo>
                  <a:lnTo>
                    <a:pt x="607364" y="631444"/>
                  </a:lnTo>
                  <a:lnTo>
                    <a:pt x="641604" y="668959"/>
                  </a:lnTo>
                  <a:lnTo>
                    <a:pt x="0" y="1254658"/>
                  </a:lnTo>
                  <a:lnTo>
                    <a:pt x="17119" y="1273416"/>
                  </a:lnTo>
                  <a:lnTo>
                    <a:pt x="658736" y="687717"/>
                  </a:lnTo>
                  <a:lnTo>
                    <a:pt x="692988" y="725233"/>
                  </a:lnTo>
                  <a:lnTo>
                    <a:pt x="743966" y="59272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grpSp>
      <p:sp>
        <p:nvSpPr>
          <p:cNvPr id="257" name="Google Shape;257;p18"/>
          <p:cNvSpPr txBox="1"/>
          <p:nvPr/>
        </p:nvSpPr>
        <p:spPr>
          <a:xfrm>
            <a:off x="9816262" y="1784070"/>
            <a:ext cx="243840" cy="99770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j-lt"/>
                <a:ea typeface="Cambria Math"/>
                <a:cs typeface="Cambria Math"/>
                <a:sym typeface="Cambria Math"/>
              </a:rPr>
              <a:t>%&amp;</a:t>
            </a:r>
            <a:endParaRPr sz="3200" b="0" i="0" u="none" strike="noStrike" cap="none">
              <a:solidFill>
                <a:srgbClr val="000000"/>
              </a:solidFill>
              <a:latin typeface="+mj-lt"/>
              <a:ea typeface="Cambria Math"/>
              <a:cs typeface="Cambria Math"/>
              <a:sym typeface="Cambria Math"/>
            </a:endParaRPr>
          </a:p>
        </p:txBody>
      </p:sp>
      <p:pic>
        <p:nvPicPr>
          <p:cNvPr id="258" name="Google Shape;258;p18"/>
          <p:cNvPicPr preferRelativeResize="0"/>
          <p:nvPr/>
        </p:nvPicPr>
        <p:blipFill rotWithShape="1">
          <a:blip r:embed="rId3">
            <a:alphaModFix/>
          </a:blip>
          <a:srcRect/>
          <a:stretch/>
        </p:blipFill>
        <p:spPr>
          <a:xfrm>
            <a:off x="-1" y="7826"/>
            <a:ext cx="12205947" cy="6850174"/>
          </a:xfrm>
          <a:prstGeom prst="rect">
            <a:avLst/>
          </a:prstGeom>
          <a:noFill/>
          <a:ln>
            <a:noFill/>
          </a:ln>
        </p:spPr>
      </p:pic>
      <p:pic>
        <p:nvPicPr>
          <p:cNvPr id="259" name="Google Shape;259;p18" descr="Batch Norm Explained Visually — How it works, and why neural networks need  it | by Ketan Doshi | Towards Data Science"/>
          <p:cNvPicPr preferRelativeResize="0"/>
          <p:nvPr/>
        </p:nvPicPr>
        <p:blipFill rotWithShape="1">
          <a:blip r:embed="rId4">
            <a:alphaModFix/>
          </a:blip>
          <a:srcRect/>
          <a:stretch/>
        </p:blipFill>
        <p:spPr>
          <a:xfrm>
            <a:off x="93041" y="3343934"/>
            <a:ext cx="7594100" cy="3205082"/>
          </a:xfrm>
          <a:prstGeom prst="rect">
            <a:avLst/>
          </a:prstGeom>
          <a:noFill/>
          <a:ln>
            <a:noFill/>
          </a:ln>
        </p:spPr>
      </p:pic>
      <p:pic>
        <p:nvPicPr>
          <p:cNvPr id="260" name="Google Shape;260;p18"/>
          <p:cNvPicPr preferRelativeResize="0"/>
          <p:nvPr/>
        </p:nvPicPr>
        <p:blipFill rotWithShape="1">
          <a:blip r:embed="rId5">
            <a:alphaModFix/>
          </a:blip>
          <a:srcRect/>
          <a:stretch/>
        </p:blipFill>
        <p:spPr>
          <a:xfrm>
            <a:off x="6437353" y="5116984"/>
            <a:ext cx="5654232" cy="1024642"/>
          </a:xfrm>
          <a:prstGeom prst="rect">
            <a:avLst/>
          </a:prstGeom>
          <a:noFill/>
          <a:ln>
            <a:noFill/>
          </a:ln>
        </p:spPr>
      </p:pic>
      <p:pic>
        <p:nvPicPr>
          <p:cNvPr id="261" name="Google Shape;261;p18"/>
          <p:cNvPicPr preferRelativeResize="0"/>
          <p:nvPr/>
        </p:nvPicPr>
        <p:blipFill rotWithShape="1">
          <a:blip r:embed="rId6">
            <a:alphaModFix/>
          </a:blip>
          <a:srcRect/>
          <a:stretch/>
        </p:blipFill>
        <p:spPr>
          <a:xfrm>
            <a:off x="10734473" y="0"/>
            <a:ext cx="1448025" cy="796414"/>
          </a:xfrm>
          <a:prstGeom prst="rect">
            <a:avLst/>
          </a:prstGeom>
          <a:noFill/>
          <a:ln>
            <a:noFill/>
          </a:ln>
        </p:spPr>
      </p:pic>
      <p:sp>
        <p:nvSpPr>
          <p:cNvPr id="262" name="Google Shape;262;p1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25</a:t>
            </a:fld>
            <a:endParaRPr>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Google Shape;267;p19"/>
          <p:cNvSpPr txBox="1">
            <a:spLocks noGrp="1"/>
          </p:cNvSpPr>
          <p:nvPr>
            <p:ph type="title"/>
          </p:nvPr>
        </p:nvSpPr>
        <p:spPr>
          <a:xfrm>
            <a:off x="246122" y="170700"/>
            <a:ext cx="7074534"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Working with mini-batches</a:t>
            </a:r>
            <a:endParaRPr sz="4400">
              <a:latin typeface="+mj-lt"/>
              <a:ea typeface="Cambria"/>
              <a:cs typeface="Cambria"/>
              <a:sym typeface="Cambria"/>
            </a:endParaRPr>
          </a:p>
        </p:txBody>
      </p:sp>
      <p:pic>
        <p:nvPicPr>
          <p:cNvPr id="268" name="Google Shape;268;p19"/>
          <p:cNvPicPr preferRelativeResize="0"/>
          <p:nvPr/>
        </p:nvPicPr>
        <p:blipFill rotWithShape="1">
          <a:blip r:embed="rId3">
            <a:alphaModFix/>
          </a:blip>
          <a:srcRect/>
          <a:stretch/>
        </p:blipFill>
        <p:spPr>
          <a:xfrm>
            <a:off x="1371600" y="2438400"/>
            <a:ext cx="2562040" cy="154690"/>
          </a:xfrm>
          <a:prstGeom prst="rect">
            <a:avLst/>
          </a:prstGeom>
          <a:noFill/>
          <a:ln>
            <a:noFill/>
          </a:ln>
        </p:spPr>
      </p:pic>
      <p:pic>
        <p:nvPicPr>
          <p:cNvPr id="269" name="Google Shape;269;p19"/>
          <p:cNvPicPr preferRelativeResize="0"/>
          <p:nvPr/>
        </p:nvPicPr>
        <p:blipFill rotWithShape="1">
          <a:blip r:embed="rId3">
            <a:alphaModFix/>
          </a:blip>
          <a:srcRect/>
          <a:stretch/>
        </p:blipFill>
        <p:spPr>
          <a:xfrm>
            <a:off x="3783389" y="2542784"/>
            <a:ext cx="2019475" cy="121931"/>
          </a:xfrm>
          <a:prstGeom prst="rect">
            <a:avLst/>
          </a:prstGeom>
          <a:noFill/>
          <a:ln>
            <a:noFill/>
          </a:ln>
        </p:spPr>
      </p:pic>
      <p:pic>
        <p:nvPicPr>
          <p:cNvPr id="270" name="Google Shape;270;p19"/>
          <p:cNvPicPr preferRelativeResize="0"/>
          <p:nvPr/>
        </p:nvPicPr>
        <p:blipFill rotWithShape="1">
          <a:blip r:embed="rId4">
            <a:alphaModFix/>
          </a:blip>
          <a:srcRect/>
          <a:stretch/>
        </p:blipFill>
        <p:spPr>
          <a:xfrm>
            <a:off x="227250" y="2303925"/>
            <a:ext cx="11737501" cy="1565250"/>
          </a:xfrm>
          <a:prstGeom prst="rect">
            <a:avLst/>
          </a:prstGeom>
          <a:noFill/>
          <a:ln>
            <a:noFill/>
          </a:ln>
        </p:spPr>
      </p:pic>
      <p:pic>
        <p:nvPicPr>
          <p:cNvPr id="271" name="Google Shape;271;p19"/>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272" name="Google Shape;272;p1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26</a:t>
            </a:fld>
            <a:endParaRPr>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p20"/>
          <p:cNvSpPr txBox="1">
            <a:spLocks noGrp="1"/>
          </p:cNvSpPr>
          <p:nvPr>
            <p:ph type="title"/>
          </p:nvPr>
        </p:nvSpPr>
        <p:spPr>
          <a:xfrm>
            <a:off x="246122" y="170700"/>
            <a:ext cx="81235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Implementing gradient descent</a:t>
            </a:r>
            <a:endParaRPr sz="4400" dirty="0">
              <a:latin typeface="+mj-lt"/>
              <a:ea typeface="Cambria"/>
              <a:cs typeface="Cambria"/>
              <a:sym typeface="Cambria"/>
            </a:endParaRPr>
          </a:p>
        </p:txBody>
      </p:sp>
      <p:pic>
        <p:nvPicPr>
          <p:cNvPr id="278" name="Google Shape;278;p20"/>
          <p:cNvPicPr preferRelativeResize="0"/>
          <p:nvPr/>
        </p:nvPicPr>
        <p:blipFill rotWithShape="1">
          <a:blip r:embed="rId3">
            <a:alphaModFix/>
          </a:blip>
          <a:srcRect/>
          <a:stretch/>
        </p:blipFill>
        <p:spPr>
          <a:xfrm>
            <a:off x="1957884" y="1444502"/>
            <a:ext cx="8248183" cy="4745283"/>
          </a:xfrm>
          <a:prstGeom prst="rect">
            <a:avLst/>
          </a:prstGeom>
          <a:noFill/>
          <a:ln>
            <a:noFill/>
          </a:ln>
        </p:spPr>
      </p:pic>
      <p:pic>
        <p:nvPicPr>
          <p:cNvPr id="279" name="Google Shape;279;p20"/>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80" name="Google Shape;280;p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1"/>
          <p:cNvSpPr txBox="1">
            <a:spLocks noGrp="1"/>
          </p:cNvSpPr>
          <p:nvPr>
            <p:ph type="title"/>
          </p:nvPr>
        </p:nvSpPr>
        <p:spPr>
          <a:xfrm>
            <a:off x="381000" y="-95489"/>
            <a:ext cx="7162800" cy="9233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dirty="0">
                <a:latin typeface="+mj-lt"/>
              </a:rPr>
              <a:t>Code</a:t>
            </a:r>
            <a:endParaRPr dirty="0">
              <a:latin typeface="+mj-lt"/>
            </a:endParaRPr>
          </a:p>
        </p:txBody>
      </p:sp>
      <p:pic>
        <p:nvPicPr>
          <p:cNvPr id="286" name="Google Shape;286;p21"/>
          <p:cNvPicPr preferRelativeResize="0"/>
          <p:nvPr/>
        </p:nvPicPr>
        <p:blipFill rotWithShape="1">
          <a:blip r:embed="rId3">
            <a:alphaModFix/>
          </a:blip>
          <a:srcRect/>
          <a:stretch/>
        </p:blipFill>
        <p:spPr>
          <a:xfrm>
            <a:off x="204020" y="835520"/>
            <a:ext cx="5791200" cy="2956106"/>
          </a:xfrm>
          <a:prstGeom prst="rect">
            <a:avLst/>
          </a:prstGeom>
          <a:noFill/>
          <a:ln>
            <a:noFill/>
          </a:ln>
        </p:spPr>
      </p:pic>
      <p:pic>
        <p:nvPicPr>
          <p:cNvPr id="287" name="Google Shape;287;p21"/>
          <p:cNvPicPr preferRelativeResize="0"/>
          <p:nvPr/>
        </p:nvPicPr>
        <p:blipFill rotWithShape="1">
          <a:blip r:embed="rId4">
            <a:alphaModFix/>
          </a:blip>
          <a:srcRect/>
          <a:stretch/>
        </p:blipFill>
        <p:spPr>
          <a:xfrm>
            <a:off x="122905" y="3791626"/>
            <a:ext cx="5137284" cy="1624892"/>
          </a:xfrm>
          <a:prstGeom prst="rect">
            <a:avLst/>
          </a:prstGeom>
          <a:noFill/>
          <a:ln>
            <a:noFill/>
          </a:ln>
        </p:spPr>
      </p:pic>
      <p:pic>
        <p:nvPicPr>
          <p:cNvPr id="288" name="Google Shape;288;p21"/>
          <p:cNvPicPr preferRelativeResize="0"/>
          <p:nvPr/>
        </p:nvPicPr>
        <p:blipFill rotWithShape="1">
          <a:blip r:embed="rId5">
            <a:alphaModFix/>
          </a:blip>
          <a:srcRect/>
          <a:stretch/>
        </p:blipFill>
        <p:spPr>
          <a:xfrm>
            <a:off x="6076335" y="76200"/>
            <a:ext cx="5155801" cy="3962400"/>
          </a:xfrm>
          <a:prstGeom prst="rect">
            <a:avLst/>
          </a:prstGeom>
          <a:noFill/>
          <a:ln>
            <a:noFill/>
          </a:ln>
        </p:spPr>
      </p:pic>
      <p:pic>
        <p:nvPicPr>
          <p:cNvPr id="289" name="Google Shape;289;p21"/>
          <p:cNvPicPr preferRelativeResize="0"/>
          <p:nvPr/>
        </p:nvPicPr>
        <p:blipFill rotWithShape="1">
          <a:blip r:embed="rId6">
            <a:alphaModFix/>
          </a:blip>
          <a:srcRect/>
          <a:stretch/>
        </p:blipFill>
        <p:spPr>
          <a:xfrm>
            <a:off x="6012426" y="3967401"/>
            <a:ext cx="6066046" cy="2751058"/>
          </a:xfrm>
          <a:prstGeom prst="rect">
            <a:avLst/>
          </a:prstGeom>
          <a:noFill/>
          <a:ln>
            <a:noFill/>
          </a:ln>
        </p:spPr>
      </p:pic>
      <p:pic>
        <p:nvPicPr>
          <p:cNvPr id="290" name="Google Shape;290;p21"/>
          <p:cNvPicPr preferRelativeResize="0"/>
          <p:nvPr/>
        </p:nvPicPr>
        <p:blipFill rotWithShape="1">
          <a:blip r:embed="rId7">
            <a:alphaModFix/>
          </a:blip>
          <a:srcRect/>
          <a:stretch/>
        </p:blipFill>
        <p:spPr>
          <a:xfrm>
            <a:off x="10734473" y="0"/>
            <a:ext cx="1448025" cy="796414"/>
          </a:xfrm>
          <a:prstGeom prst="rect">
            <a:avLst/>
          </a:prstGeom>
          <a:noFill/>
          <a:ln>
            <a:noFill/>
          </a:ln>
        </p:spPr>
      </p:pic>
      <p:sp>
        <p:nvSpPr>
          <p:cNvPr id="291" name="Google Shape;291;p2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28</a:t>
            </a:fld>
            <a:endParaRPr>
              <a:latin typeface="+mj-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Google Shape;296;p22"/>
          <p:cNvSpPr txBox="1">
            <a:spLocks noGrp="1"/>
          </p:cNvSpPr>
          <p:nvPr>
            <p:ph type="title"/>
          </p:nvPr>
        </p:nvSpPr>
        <p:spPr>
          <a:xfrm>
            <a:off x="1564425" y="1170075"/>
            <a:ext cx="9518700" cy="2109808"/>
          </a:xfrm>
          <a:prstGeom prst="rect">
            <a:avLst/>
          </a:prstGeom>
          <a:noFill/>
          <a:ln>
            <a:noFill/>
          </a:ln>
        </p:spPr>
        <p:txBody>
          <a:bodyPr spcFirstLastPara="1" wrap="square" lIns="0" tIns="114300" rIns="0" bIns="0" anchor="t" anchorCtr="0">
            <a:spAutoFit/>
          </a:bodyPr>
          <a:lstStyle/>
          <a:p>
            <a:pPr marL="4759325" marR="5080" lvl="0" indent="1285240" algn="l" rtl="0">
              <a:lnSpc>
                <a:spcPct val="108333"/>
              </a:lnSpc>
              <a:spcBef>
                <a:spcPts val="0"/>
              </a:spcBef>
              <a:spcAft>
                <a:spcPts val="0"/>
              </a:spcAft>
              <a:buSzPts val="1400"/>
              <a:buNone/>
            </a:pPr>
            <a:r>
              <a:rPr lang="en-US" dirty="0">
                <a:latin typeface="+mj-lt"/>
              </a:rPr>
              <a:t>Batch Normalization</a:t>
            </a:r>
            <a:endParaRPr dirty="0">
              <a:latin typeface="+mj-lt"/>
            </a:endParaRPr>
          </a:p>
        </p:txBody>
      </p:sp>
      <p:sp>
        <p:nvSpPr>
          <p:cNvPr id="297" name="Google Shape;297;p22"/>
          <p:cNvSpPr txBox="1"/>
          <p:nvPr/>
        </p:nvSpPr>
        <p:spPr>
          <a:xfrm>
            <a:off x="5417075" y="3743458"/>
            <a:ext cx="6357600" cy="2022590"/>
          </a:xfrm>
          <a:prstGeom prst="rect">
            <a:avLst/>
          </a:prstGeom>
          <a:noFill/>
          <a:ln>
            <a:noFill/>
          </a:ln>
        </p:spPr>
        <p:txBody>
          <a:bodyPr spcFirstLastPara="1" wrap="square" lIns="0" tIns="27925" rIns="0" bIns="0" anchor="t" anchorCtr="0">
            <a:spAutoFit/>
          </a:bodyPr>
          <a:lstStyle/>
          <a:p>
            <a:pPr marL="12700" marR="5080" lvl="0" indent="1482090" algn="l"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Why does Batch Norm work?</a:t>
            </a:r>
            <a:endParaRPr sz="5400" b="0" i="0" u="none" strike="noStrike" cap="none" dirty="0">
              <a:solidFill>
                <a:srgbClr val="000000"/>
              </a:solidFill>
              <a:latin typeface="+mj-lt"/>
              <a:ea typeface="Calibri"/>
              <a:cs typeface="Calibri"/>
              <a:sym typeface="Calibri"/>
            </a:endParaRPr>
          </a:p>
        </p:txBody>
      </p:sp>
      <p:sp>
        <p:nvSpPr>
          <p:cNvPr id="298" name="Google Shape;298;p2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299" name="Google Shape;299;p2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00" name="Google Shape;300;p2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29</a:t>
            </a:fld>
            <a:endParaRPr>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460819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err="1">
                <a:latin typeface="+mj-lt"/>
                <a:ea typeface="Cambria"/>
                <a:cs typeface="Cambria"/>
                <a:sym typeface="Cambria"/>
              </a:rPr>
              <a:t>Hyperparameters</a:t>
            </a:r>
            <a:endParaRPr sz="4400" dirty="0">
              <a:latin typeface="+mj-lt"/>
              <a:ea typeface="Cambria"/>
              <a:cs typeface="Cambria"/>
              <a:sym typeface="Cambria"/>
            </a:endParaRPr>
          </a:p>
        </p:txBody>
      </p:sp>
      <p:pic>
        <p:nvPicPr>
          <p:cNvPr id="61" name="Google Shape;61;p3" descr="Running Hyperparameter Sweeps to Pick the Best Model on Weights &amp; Biases"/>
          <p:cNvPicPr preferRelativeResize="0"/>
          <p:nvPr/>
        </p:nvPicPr>
        <p:blipFill rotWithShape="1">
          <a:blip r:embed="rId3">
            <a:alphaModFix/>
          </a:blip>
          <a:srcRect/>
          <a:stretch/>
        </p:blipFill>
        <p:spPr>
          <a:xfrm>
            <a:off x="1803976" y="1018451"/>
            <a:ext cx="6890935" cy="5730150"/>
          </a:xfrm>
          <a:prstGeom prst="rect">
            <a:avLst/>
          </a:prstGeom>
          <a:noFill/>
          <a:ln>
            <a:noFill/>
          </a:ln>
        </p:spPr>
      </p:pic>
      <p:pic>
        <p:nvPicPr>
          <p:cNvPr id="62" name="Google Shape;62;p3"/>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a:t>
            </a:fld>
            <a:endParaRPr>
              <a:latin typeface="+mj-lt"/>
            </a:endParaRPr>
          </a:p>
        </p:txBody>
      </p:sp>
    </p:spTree>
    <p:extLst>
      <p:ext uri="{BB962C8B-B14F-4D97-AF65-F5344CB8AC3E}">
        <p14:creationId xmlns:p14="http://schemas.microsoft.com/office/powerpoint/2010/main" val="2553936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1564423" y="1170063"/>
            <a:ext cx="9063152" cy="9233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latin typeface="+mj-lt"/>
            </a:endParaRPr>
          </a:p>
        </p:txBody>
      </p:sp>
      <p:sp>
        <p:nvSpPr>
          <p:cNvPr id="306" name="Google Shape;306;p23"/>
          <p:cNvSpPr txBox="1">
            <a:spLocks noGrp="1"/>
          </p:cNvSpPr>
          <p:nvPr>
            <p:ph type="body" idx="1"/>
          </p:nvPr>
        </p:nvSpPr>
        <p:spPr>
          <a:xfrm>
            <a:off x="1040040" y="1272794"/>
            <a:ext cx="10111918" cy="92333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latin typeface="+mj-lt"/>
            </a:endParaRPr>
          </a:p>
        </p:txBody>
      </p:sp>
      <p:pic>
        <p:nvPicPr>
          <p:cNvPr id="307" name="Google Shape;307;p23"/>
          <p:cNvPicPr preferRelativeResize="0"/>
          <p:nvPr/>
        </p:nvPicPr>
        <p:blipFill rotWithShape="1">
          <a:blip r:embed="rId3">
            <a:alphaModFix/>
          </a:blip>
          <a:srcRect/>
          <a:stretch/>
        </p:blipFill>
        <p:spPr>
          <a:xfrm>
            <a:off x="0" y="0"/>
            <a:ext cx="12192000" cy="6868026"/>
          </a:xfrm>
          <a:prstGeom prst="rect">
            <a:avLst/>
          </a:prstGeom>
          <a:noFill/>
          <a:ln>
            <a:noFill/>
          </a:ln>
        </p:spPr>
      </p:pic>
      <p:pic>
        <p:nvPicPr>
          <p:cNvPr id="308" name="Google Shape;308;p23"/>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09" name="Google Shape;30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30</a:t>
            </a:fld>
            <a:endParaRPr>
              <a:latin typeface="+mj-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8" name="Google Shape;30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09" name="Google Shape;30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31</a:t>
            </a:fld>
            <a:endParaRPr>
              <a:latin typeface="+mj-lt"/>
            </a:endParaRPr>
          </a:p>
        </p:txBody>
      </p:sp>
      <p:pic>
        <p:nvPicPr>
          <p:cNvPr id="3" name="Picture 2">
            <a:extLst>
              <a:ext uri="{FF2B5EF4-FFF2-40B4-BE49-F238E27FC236}">
                <a16:creationId xmlns:a16="http://schemas.microsoft.com/office/drawing/2014/main" id="{D01B9BFA-22D7-7ECF-2538-5CF82980AAD2}"/>
              </a:ext>
            </a:extLst>
          </p:cNvPr>
          <p:cNvPicPr>
            <a:picLocks noChangeAspect="1"/>
          </p:cNvPicPr>
          <p:nvPr/>
        </p:nvPicPr>
        <p:blipFill>
          <a:blip r:embed="rId4"/>
          <a:stretch>
            <a:fillRect/>
          </a:stretch>
        </p:blipFill>
        <p:spPr>
          <a:xfrm>
            <a:off x="0" y="2049703"/>
            <a:ext cx="12192000" cy="4057041"/>
          </a:xfrm>
          <a:prstGeom prst="rect">
            <a:avLst/>
          </a:prstGeom>
        </p:spPr>
      </p:pic>
      <p:sp>
        <p:nvSpPr>
          <p:cNvPr id="4" name="TextBox 3">
            <a:extLst>
              <a:ext uri="{FF2B5EF4-FFF2-40B4-BE49-F238E27FC236}">
                <a16:creationId xmlns:a16="http://schemas.microsoft.com/office/drawing/2014/main" id="{8AD14D03-6A96-C61A-B4F2-78E89445B898}"/>
              </a:ext>
            </a:extLst>
          </p:cNvPr>
          <p:cNvSpPr txBox="1"/>
          <p:nvPr/>
        </p:nvSpPr>
        <p:spPr>
          <a:xfrm>
            <a:off x="9502" y="102462"/>
            <a:ext cx="10724971" cy="1446550"/>
          </a:xfrm>
          <a:prstGeom prst="rect">
            <a:avLst/>
          </a:prstGeom>
          <a:noFill/>
        </p:spPr>
        <p:txBody>
          <a:bodyPr wrap="square" rtlCol="0">
            <a:spAutoFit/>
          </a:bodyPr>
          <a:lstStyle/>
          <a:p>
            <a:r>
              <a:rPr lang="en-US" sz="4400" dirty="0">
                <a:latin typeface="+mj-lt"/>
              </a:rPr>
              <a:t>Why this is a problem with neural networks?</a:t>
            </a:r>
          </a:p>
        </p:txBody>
      </p:sp>
      <p:sp>
        <p:nvSpPr>
          <p:cNvPr id="5" name="Rectangle 4">
            <a:extLst>
              <a:ext uri="{FF2B5EF4-FFF2-40B4-BE49-F238E27FC236}">
                <a16:creationId xmlns:a16="http://schemas.microsoft.com/office/drawing/2014/main" id="{EFB1AB66-4C55-E770-03A0-061E3B0617F3}"/>
              </a:ext>
            </a:extLst>
          </p:cNvPr>
          <p:cNvSpPr/>
          <p:nvPr/>
        </p:nvSpPr>
        <p:spPr>
          <a:xfrm>
            <a:off x="310896" y="1783080"/>
            <a:ext cx="5312664" cy="418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A850F8-B852-B73A-318E-0F47532E4D10}"/>
                  </a:ext>
                </a:extLst>
              </p:cNvPr>
              <p:cNvSpPr txBox="1"/>
              <p:nvPr/>
            </p:nvSpPr>
            <p:spPr>
              <a:xfrm>
                <a:off x="4812860" y="2334642"/>
                <a:ext cx="559127" cy="474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𝑎</m:t>
                          </m:r>
                        </m:e>
                        <m:sub>
                          <m:r>
                            <a:rPr lang="en-US" sz="2400" b="0" i="0" smtClean="0">
                              <a:latin typeface="Cambria Math" panose="02040503050406030204" pitchFamily="18" charset="0"/>
                            </a:rPr>
                            <m:t>1</m:t>
                          </m:r>
                        </m:sub>
                        <m:sup>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2</m:t>
                              </m:r>
                            </m:e>
                          </m:d>
                        </m:sup>
                      </m:sSubSup>
                    </m:oMath>
                  </m:oMathPara>
                </a14:m>
                <a:endParaRPr lang="en-US" sz="2400" dirty="0">
                  <a:latin typeface="+mj-lt"/>
                </a:endParaRPr>
              </a:p>
            </p:txBody>
          </p:sp>
        </mc:Choice>
        <mc:Fallback xmlns="">
          <p:sp>
            <p:nvSpPr>
              <p:cNvPr id="9" name="TextBox 8">
                <a:extLst>
                  <a:ext uri="{FF2B5EF4-FFF2-40B4-BE49-F238E27FC236}">
                    <a16:creationId xmlns:a16="http://schemas.microsoft.com/office/drawing/2014/main" id="{27A850F8-B852-B73A-318E-0F47532E4D10}"/>
                  </a:ext>
                </a:extLst>
              </p:cNvPr>
              <p:cNvSpPr txBox="1">
                <a:spLocks noRot="1" noChangeAspect="1" noMove="1" noResize="1" noEditPoints="1" noAdjustHandles="1" noChangeArrowheads="1" noChangeShapeType="1" noTextEdit="1"/>
              </p:cNvSpPr>
              <p:nvPr/>
            </p:nvSpPr>
            <p:spPr>
              <a:xfrm>
                <a:off x="4812860" y="2334642"/>
                <a:ext cx="559127" cy="4745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361C3B5-376E-2252-837A-59CB51943374}"/>
                  </a:ext>
                </a:extLst>
              </p:cNvPr>
              <p:cNvSpPr txBox="1"/>
              <p:nvPr/>
            </p:nvSpPr>
            <p:spPr>
              <a:xfrm>
                <a:off x="4812860" y="3181224"/>
                <a:ext cx="559127" cy="4628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𝑎</m:t>
                          </m:r>
                        </m:e>
                        <m:sub>
                          <m:r>
                            <a:rPr lang="en-US" sz="2400" i="0">
                              <a:latin typeface="Cambria Math" panose="02040503050406030204" pitchFamily="18" charset="0"/>
                            </a:rPr>
                            <m:t>2</m:t>
                          </m:r>
                        </m:sub>
                        <m:sup>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2</m:t>
                              </m:r>
                            </m:e>
                          </m:d>
                        </m:sup>
                      </m:sSubSup>
                    </m:oMath>
                  </m:oMathPara>
                </a14:m>
                <a:endParaRPr lang="en-US" sz="2400" dirty="0">
                  <a:latin typeface="+mj-lt"/>
                </a:endParaRPr>
              </a:p>
            </p:txBody>
          </p:sp>
        </mc:Choice>
        <mc:Fallback xmlns="">
          <p:sp>
            <p:nvSpPr>
              <p:cNvPr id="10" name="TextBox 9">
                <a:extLst>
                  <a:ext uri="{FF2B5EF4-FFF2-40B4-BE49-F238E27FC236}">
                    <a16:creationId xmlns:a16="http://schemas.microsoft.com/office/drawing/2014/main" id="{D361C3B5-376E-2252-837A-59CB51943374}"/>
                  </a:ext>
                </a:extLst>
              </p:cNvPr>
              <p:cNvSpPr txBox="1">
                <a:spLocks noRot="1" noChangeAspect="1" noMove="1" noResize="1" noEditPoints="1" noAdjustHandles="1" noChangeArrowheads="1" noChangeShapeType="1" noTextEdit="1"/>
              </p:cNvSpPr>
              <p:nvPr/>
            </p:nvSpPr>
            <p:spPr>
              <a:xfrm>
                <a:off x="4812860" y="3181224"/>
                <a:ext cx="559127" cy="46288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60607D5-86CA-7237-CD14-FA81D0C65583}"/>
                  </a:ext>
                </a:extLst>
              </p:cNvPr>
              <p:cNvSpPr txBox="1"/>
              <p:nvPr/>
            </p:nvSpPr>
            <p:spPr>
              <a:xfrm>
                <a:off x="4812860" y="4078223"/>
                <a:ext cx="559127" cy="474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𝑎</m:t>
                          </m:r>
                        </m:e>
                        <m:sub>
                          <m:r>
                            <a:rPr lang="en-US" sz="2400" b="0" i="0" smtClean="0">
                              <a:latin typeface="Cambria Math" panose="02040503050406030204" pitchFamily="18" charset="0"/>
                            </a:rPr>
                            <m:t>3</m:t>
                          </m:r>
                        </m:sub>
                        <m:sup>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2</m:t>
                              </m:r>
                            </m:e>
                          </m:d>
                        </m:sup>
                      </m:sSubSup>
                    </m:oMath>
                  </m:oMathPara>
                </a14:m>
                <a:endParaRPr lang="en-US" sz="2400" dirty="0">
                  <a:latin typeface="+mj-lt"/>
                </a:endParaRPr>
              </a:p>
            </p:txBody>
          </p:sp>
        </mc:Choice>
        <mc:Fallback xmlns="">
          <p:sp>
            <p:nvSpPr>
              <p:cNvPr id="11" name="TextBox 10">
                <a:extLst>
                  <a:ext uri="{FF2B5EF4-FFF2-40B4-BE49-F238E27FC236}">
                    <a16:creationId xmlns:a16="http://schemas.microsoft.com/office/drawing/2014/main" id="{E60607D5-86CA-7237-CD14-FA81D0C65583}"/>
                  </a:ext>
                </a:extLst>
              </p:cNvPr>
              <p:cNvSpPr txBox="1">
                <a:spLocks noRot="1" noChangeAspect="1" noMove="1" noResize="1" noEditPoints="1" noAdjustHandles="1" noChangeArrowheads="1" noChangeShapeType="1" noTextEdit="1"/>
              </p:cNvSpPr>
              <p:nvPr/>
            </p:nvSpPr>
            <p:spPr>
              <a:xfrm>
                <a:off x="4812860" y="4078223"/>
                <a:ext cx="559127" cy="47455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9E8DD6-338D-7514-E855-835E24AB47E3}"/>
                  </a:ext>
                </a:extLst>
              </p:cNvPr>
              <p:cNvSpPr txBox="1"/>
              <p:nvPr/>
            </p:nvSpPr>
            <p:spPr>
              <a:xfrm>
                <a:off x="4812860" y="4897397"/>
                <a:ext cx="559127" cy="474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smtClean="0">
                              <a:solidFill>
                                <a:srgbClr val="836967"/>
                              </a:solidFill>
                              <a:latin typeface="Cambria Math" panose="02040503050406030204" pitchFamily="18" charset="0"/>
                            </a:rPr>
                          </m:ctrlPr>
                        </m:sSubSupPr>
                        <m:e>
                          <m:r>
                            <a:rPr lang="en-US" sz="2400" i="1">
                              <a:latin typeface="Cambria Math" panose="02040503050406030204" pitchFamily="18" charset="0"/>
                            </a:rPr>
                            <m:t>𝑎</m:t>
                          </m:r>
                        </m:e>
                        <m:sub>
                          <m:r>
                            <a:rPr lang="en-US" sz="2400" b="0" i="0" smtClean="0">
                              <a:latin typeface="Cambria Math" panose="02040503050406030204" pitchFamily="18" charset="0"/>
                            </a:rPr>
                            <m:t>4</m:t>
                          </m:r>
                        </m:sub>
                        <m:sup>
                          <m:d>
                            <m:dPr>
                              <m:begChr m:val="["/>
                              <m:endChr m:val="]"/>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2</m:t>
                              </m:r>
                            </m:e>
                          </m:d>
                        </m:sup>
                      </m:sSubSup>
                    </m:oMath>
                  </m:oMathPara>
                </a14:m>
                <a:endParaRPr lang="en-US" sz="2400" dirty="0">
                  <a:latin typeface="+mj-lt"/>
                </a:endParaRPr>
              </a:p>
            </p:txBody>
          </p:sp>
        </mc:Choice>
        <mc:Fallback xmlns="">
          <p:sp>
            <p:nvSpPr>
              <p:cNvPr id="12" name="TextBox 11">
                <a:extLst>
                  <a:ext uri="{FF2B5EF4-FFF2-40B4-BE49-F238E27FC236}">
                    <a16:creationId xmlns:a16="http://schemas.microsoft.com/office/drawing/2014/main" id="{219E8DD6-338D-7514-E855-835E24AB47E3}"/>
                  </a:ext>
                </a:extLst>
              </p:cNvPr>
              <p:cNvSpPr txBox="1">
                <a:spLocks noRot="1" noChangeAspect="1" noMove="1" noResize="1" noEditPoints="1" noAdjustHandles="1" noChangeArrowheads="1" noChangeShapeType="1" noTextEdit="1"/>
              </p:cNvSpPr>
              <p:nvPr/>
            </p:nvSpPr>
            <p:spPr>
              <a:xfrm>
                <a:off x="4812860" y="4897397"/>
                <a:ext cx="559127" cy="47455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5015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492369" y="1825350"/>
            <a:ext cx="11271739" cy="2121350"/>
          </a:xfrm>
          <a:prstGeom prst="rect">
            <a:avLst/>
          </a:prstGeom>
          <a:noFill/>
          <a:ln>
            <a:noFill/>
          </a:ln>
        </p:spPr>
        <p:txBody>
          <a:bodyPr spcFirstLastPara="1" wrap="square" lIns="0" tIns="63500" rIns="0" bIns="0" anchor="t" anchorCtr="0">
            <a:spAutoFit/>
          </a:bodyPr>
          <a:lstStyle/>
          <a:p>
            <a:pPr marL="254000" marR="316865" lvl="0" indent="-229234" algn="l" rtl="0">
              <a:lnSpc>
                <a:spcPct val="109375"/>
              </a:lnSpc>
              <a:spcBef>
                <a:spcPts val="0"/>
              </a:spcBef>
              <a:spcAft>
                <a:spcPts val="0"/>
              </a:spcAft>
              <a:buClr>
                <a:srgbClr val="000000"/>
              </a:buClr>
              <a:buSzPts val="3200"/>
              <a:buFont typeface="Arial"/>
              <a:buChar char="•"/>
            </a:pPr>
            <a:r>
              <a:rPr lang="en-US" sz="2400" b="0" i="0" u="none" strike="noStrike" cap="none" dirty="0">
                <a:solidFill>
                  <a:srgbClr val="000000"/>
                </a:solidFill>
                <a:latin typeface="+mj-lt"/>
                <a:ea typeface="Calibri"/>
                <a:cs typeface="Calibri"/>
                <a:sym typeface="Calibri"/>
              </a:rPr>
              <a:t>Each mini-batch is scaled by the mean/variance computed on just that mini-batch.</a:t>
            </a:r>
            <a:endParaRPr sz="2400" b="0" i="0" u="none" strike="noStrike" cap="none" dirty="0">
              <a:solidFill>
                <a:srgbClr val="000000"/>
              </a:solidFill>
              <a:latin typeface="+mj-lt"/>
              <a:ea typeface="Calibri"/>
              <a:cs typeface="Calibri"/>
              <a:sym typeface="Calibri"/>
            </a:endParaRPr>
          </a:p>
          <a:p>
            <a:pPr marL="253365" marR="17780" lvl="0" indent="-228600" algn="l" rtl="0">
              <a:lnSpc>
                <a:spcPct val="89800"/>
              </a:lnSpc>
              <a:spcBef>
                <a:spcPts val="1090"/>
              </a:spcBef>
              <a:spcAft>
                <a:spcPts val="0"/>
              </a:spcAft>
              <a:buClr>
                <a:srgbClr val="000000"/>
              </a:buClr>
              <a:buSzPts val="3200"/>
              <a:buFont typeface="Arial"/>
              <a:buChar char="•"/>
            </a:pPr>
            <a:r>
              <a:rPr lang="en-US" sz="2400" b="0" i="0" u="none" strike="noStrike" cap="none" dirty="0">
                <a:solidFill>
                  <a:srgbClr val="000000"/>
                </a:solidFill>
                <a:latin typeface="+mj-lt"/>
                <a:ea typeface="Calibri"/>
                <a:cs typeface="Calibri"/>
                <a:sym typeface="Calibri"/>
              </a:rPr>
              <a:t>This adds some noise to the values </a:t>
            </a:r>
            <a:r>
              <a:rPr lang="en-US" sz="2400" b="0" i="0" u="none" strike="noStrike" cap="none" dirty="0">
                <a:solidFill>
                  <a:srgbClr val="000000"/>
                </a:solidFill>
                <a:latin typeface="+mj-lt"/>
                <a:ea typeface="Cambria Math"/>
                <a:cs typeface="Cambria Math"/>
                <a:sym typeface="Cambria Math"/>
              </a:rPr>
              <a:t>Z</a:t>
            </a:r>
            <a:r>
              <a:rPr lang="en-US" sz="2400" b="0" i="0" u="none" strike="noStrike" cap="none" baseline="30000" dirty="0">
                <a:solidFill>
                  <a:srgbClr val="000000"/>
                </a:solidFill>
                <a:latin typeface="+mj-lt"/>
                <a:ea typeface="Cambria Math"/>
                <a:cs typeface="Cambria Math"/>
                <a:sym typeface="Cambria Math"/>
              </a:rPr>
              <a:t>[L] </a:t>
            </a:r>
            <a:r>
              <a:rPr lang="en-US" sz="2400" b="0" i="0" u="none" strike="noStrike" cap="none" dirty="0">
                <a:solidFill>
                  <a:srgbClr val="000000"/>
                </a:solidFill>
                <a:latin typeface="+mj-lt"/>
                <a:ea typeface="Calibri"/>
                <a:cs typeface="Calibri"/>
                <a:sym typeface="Calibri"/>
              </a:rPr>
              <a:t>within that </a:t>
            </a:r>
            <a:r>
              <a:rPr lang="en-US" sz="2400" b="0" i="0" u="none" strike="noStrike" cap="none" dirty="0" err="1">
                <a:solidFill>
                  <a:srgbClr val="000000"/>
                </a:solidFill>
                <a:latin typeface="+mj-lt"/>
                <a:ea typeface="Calibri"/>
                <a:cs typeface="Calibri"/>
                <a:sym typeface="Calibri"/>
              </a:rPr>
              <a:t>minibatch</a:t>
            </a:r>
            <a:r>
              <a:rPr lang="en-US" sz="2400" b="0" i="0" u="none" strike="noStrike" cap="none" dirty="0">
                <a:solidFill>
                  <a:srgbClr val="000000"/>
                </a:solidFill>
                <a:latin typeface="+mj-lt"/>
                <a:ea typeface="Calibri"/>
                <a:cs typeface="Calibri"/>
                <a:sym typeface="Calibri"/>
              </a:rPr>
              <a:t>. So similar to dropout, it adds some noise to each hidden layer’s activations.</a:t>
            </a:r>
            <a:endParaRPr sz="2400" b="0" i="0" u="none" strike="noStrike" cap="none" dirty="0">
              <a:solidFill>
                <a:srgbClr val="000000"/>
              </a:solidFill>
              <a:latin typeface="+mj-lt"/>
              <a:ea typeface="Calibri"/>
              <a:cs typeface="Calibri"/>
              <a:sym typeface="Calibri"/>
            </a:endParaRPr>
          </a:p>
          <a:p>
            <a:pPr marL="253365" marR="0" lvl="0" indent="-228600" algn="l" rtl="0">
              <a:lnSpc>
                <a:spcPct val="100000"/>
              </a:lnSpc>
              <a:spcBef>
                <a:spcPts val="560"/>
              </a:spcBef>
              <a:spcAft>
                <a:spcPts val="0"/>
              </a:spcAft>
              <a:buClr>
                <a:srgbClr val="000000"/>
              </a:buClr>
              <a:buSzPts val="3200"/>
              <a:buFont typeface="Arial"/>
              <a:buChar char="•"/>
            </a:pPr>
            <a:r>
              <a:rPr lang="en-US" sz="2400" b="0" i="0" u="none" strike="noStrike" cap="none" dirty="0">
                <a:solidFill>
                  <a:srgbClr val="000000"/>
                </a:solidFill>
                <a:latin typeface="+mj-lt"/>
                <a:ea typeface="Calibri"/>
                <a:cs typeface="Calibri"/>
                <a:sym typeface="Calibri"/>
              </a:rPr>
              <a:t>This has a slight regularization effect.</a:t>
            </a:r>
            <a:endParaRPr sz="2400" b="0" i="0" u="none" strike="noStrike" cap="none" dirty="0">
              <a:solidFill>
                <a:srgbClr val="000000"/>
              </a:solidFill>
              <a:latin typeface="+mj-lt"/>
              <a:ea typeface="Calibri"/>
              <a:cs typeface="Calibri"/>
              <a:sym typeface="Calibri"/>
            </a:endParaRP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Batch Norm as regularization</a:t>
            </a:r>
            <a:endParaRPr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32</a:t>
            </a:fld>
            <a:endParaRPr>
              <a:latin typeface="+mj-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25"/>
          <p:cNvSpPr txBox="1"/>
          <p:nvPr/>
        </p:nvSpPr>
        <p:spPr>
          <a:xfrm>
            <a:off x="5026228" y="3708450"/>
            <a:ext cx="6528434" cy="84382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6600"/>
              <a:buFont typeface="Arial"/>
              <a:buNone/>
            </a:pPr>
            <a:r>
              <a:rPr lang="en-US" sz="5400" b="0" i="0" u="none" strike="noStrike" cap="none" dirty="0" err="1">
                <a:solidFill>
                  <a:srgbClr val="000000"/>
                </a:solidFill>
                <a:latin typeface="+mj-lt"/>
                <a:ea typeface="Calibri"/>
                <a:cs typeface="Calibri"/>
                <a:sym typeface="Calibri"/>
              </a:rPr>
              <a:t>Softmax</a:t>
            </a:r>
            <a:r>
              <a:rPr lang="en-US" sz="5400" b="0" i="0" u="none" strike="noStrike" cap="none" dirty="0">
                <a:solidFill>
                  <a:srgbClr val="000000"/>
                </a:solidFill>
                <a:latin typeface="+mj-lt"/>
                <a:ea typeface="Calibri"/>
                <a:cs typeface="Calibri"/>
                <a:sym typeface="Calibri"/>
              </a:rPr>
              <a:t> regression</a:t>
            </a:r>
            <a:endParaRPr sz="5400" b="0" i="0" u="none" strike="noStrike" cap="none" dirty="0">
              <a:solidFill>
                <a:srgbClr val="000000"/>
              </a:solidFill>
              <a:latin typeface="+mj-lt"/>
              <a:ea typeface="Calibri"/>
              <a:cs typeface="Calibri"/>
              <a:sym typeface="Calibri"/>
            </a:endParaRPr>
          </a:p>
        </p:txBody>
      </p:sp>
      <p:sp>
        <p:nvSpPr>
          <p:cNvPr id="323" name="Google Shape;323;p25"/>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sp>
        <p:nvSpPr>
          <p:cNvPr id="324" name="Google Shape;324;p25"/>
          <p:cNvSpPr txBox="1">
            <a:spLocks noGrp="1"/>
          </p:cNvSpPr>
          <p:nvPr>
            <p:ph type="title"/>
          </p:nvPr>
        </p:nvSpPr>
        <p:spPr>
          <a:xfrm>
            <a:off x="6335226" y="1268300"/>
            <a:ext cx="4802166" cy="2109808"/>
          </a:xfrm>
          <a:prstGeom prst="rect">
            <a:avLst/>
          </a:prstGeom>
          <a:noFill/>
          <a:ln>
            <a:noFill/>
          </a:ln>
        </p:spPr>
        <p:txBody>
          <a:bodyPr spcFirstLastPara="1" wrap="square" lIns="0" tIns="114300" rIns="0" bIns="0" anchor="t" anchorCtr="0">
            <a:spAutoFit/>
          </a:bodyPr>
          <a:lstStyle/>
          <a:p>
            <a:pPr marL="12700" marR="5080" lvl="0" indent="292100" algn="l" rtl="0">
              <a:lnSpc>
                <a:spcPct val="108333"/>
              </a:lnSpc>
              <a:spcBef>
                <a:spcPts val="0"/>
              </a:spcBef>
              <a:spcAft>
                <a:spcPts val="0"/>
              </a:spcAft>
              <a:buSzPts val="1400"/>
              <a:buNone/>
            </a:pPr>
            <a:r>
              <a:rPr lang="en-US" dirty="0">
                <a:latin typeface="+mj-lt"/>
              </a:rPr>
              <a:t>Multi-class classification</a:t>
            </a:r>
            <a:endParaRPr dirty="0">
              <a:latin typeface="+mj-lt"/>
            </a:endParaRPr>
          </a:p>
        </p:txBody>
      </p:sp>
      <p:pic>
        <p:nvPicPr>
          <p:cNvPr id="325" name="Google Shape;325;p25"/>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26" name="Google Shape;326;p2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33</a:t>
            </a:fld>
            <a:endParaRPr>
              <a:latin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4089581"/>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In binary classification, we have two possible labels, either 0 or 1, and we are trying to recognize one of two classes. However, in multiclass classification, we have multiple possible classes, and we want to recognize one of C classes. For example, instead of just recognizing cats, we want to recognize cats, dogs, and baby chicks. In this case, we have four possible classes, including an "other" or "none of the above" class.</a:t>
            </a:r>
          </a:p>
          <a:p>
            <a:pPr marL="254000" marR="316865" lvl="0" indent="-229234">
              <a:lnSpc>
                <a:spcPct val="109375"/>
              </a:lnSpc>
              <a:buSzPts val="3200"/>
              <a:buFont typeface="Arial"/>
              <a:buChar char="•"/>
            </a:pPr>
            <a:r>
              <a:rPr lang="en-US" sz="2400" dirty="0">
                <a:latin typeface="+mj-lt"/>
                <a:ea typeface="Calibri"/>
                <a:cs typeface="Calibri"/>
                <a:sym typeface="Calibri"/>
              </a:rPr>
              <a:t>To implement this, we need to build a new neural network with an upper layer that has C units, where C is the number of classes we want to categorize the inputs into. The output labels, represented as y hat, will be a C by 1 dimensional vector that outputs the probability of each of the C classes.</a:t>
            </a:r>
            <a:endParaRPr sz="2400" b="0" i="0" u="none" strike="noStrike" cap="none" dirty="0">
              <a:solidFill>
                <a:srgbClr val="000000"/>
              </a:solidFill>
              <a:latin typeface="+mj-lt"/>
              <a:ea typeface="Calibri"/>
              <a:cs typeface="Calibri"/>
              <a:sym typeface="Calibri"/>
            </a:endParaRP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Softmax</a:t>
            </a:r>
            <a:r>
              <a:rPr lang="en-US" sz="4400" dirty="0">
                <a:latin typeface="+mj-lt"/>
                <a:ea typeface="Cambria"/>
                <a:cs typeface="Cambria"/>
                <a:sym typeface="Cambria"/>
              </a:rPr>
              <a:t> regression</a:t>
            </a: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34</a:t>
            </a:fld>
            <a:endParaRPr>
              <a:latin typeface="+mj-lt"/>
            </a:endParaRPr>
          </a:p>
        </p:txBody>
      </p:sp>
    </p:spTree>
    <p:extLst>
      <p:ext uri="{BB962C8B-B14F-4D97-AF65-F5344CB8AC3E}">
        <p14:creationId xmlns:p14="http://schemas.microsoft.com/office/powerpoint/2010/main" val="3917567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4492127"/>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To compute this probability, we use a </a:t>
            </a:r>
            <a:r>
              <a:rPr lang="en-US" sz="2400" b="1" dirty="0" err="1">
                <a:latin typeface="+mj-lt"/>
                <a:ea typeface="Calibri"/>
                <a:cs typeface="Calibri"/>
                <a:sym typeface="Calibri"/>
              </a:rPr>
              <a:t>Softmax</a:t>
            </a:r>
            <a:r>
              <a:rPr lang="en-US" sz="2400" dirty="0">
                <a:latin typeface="+mj-lt"/>
                <a:ea typeface="Calibri"/>
                <a:cs typeface="Calibri"/>
                <a:sym typeface="Calibri"/>
              </a:rPr>
              <a:t> layer, which is an activation function that takes in the linear output of the final layer of the neural network, z</a:t>
            </a:r>
            <a:r>
              <a:rPr lang="en-US" sz="2400" baseline="30000" dirty="0">
                <a:latin typeface="+mj-lt"/>
                <a:ea typeface="Calibri"/>
                <a:cs typeface="Calibri"/>
                <a:sym typeface="Calibri"/>
              </a:rPr>
              <a:t>[L]</a:t>
            </a:r>
            <a:r>
              <a:rPr lang="en-US" sz="2400" dirty="0">
                <a:latin typeface="+mj-lt"/>
                <a:ea typeface="Calibri"/>
                <a:cs typeface="Calibri"/>
                <a:sym typeface="Calibri"/>
              </a:rPr>
              <a:t>, and computes a temporary variable, t, by </a:t>
            </a:r>
            <a:r>
              <a:rPr lang="en-US" sz="2400" dirty="0" err="1">
                <a:latin typeface="+mj-lt"/>
                <a:ea typeface="Calibri"/>
                <a:cs typeface="Calibri"/>
                <a:sym typeface="Calibri"/>
              </a:rPr>
              <a:t>exponentiating</a:t>
            </a:r>
            <a:r>
              <a:rPr lang="en-US" sz="2400" dirty="0">
                <a:latin typeface="+mj-lt"/>
                <a:ea typeface="Calibri"/>
                <a:cs typeface="Calibri"/>
                <a:sym typeface="Calibri"/>
              </a:rPr>
              <a:t> each element of z</a:t>
            </a:r>
            <a:r>
              <a:rPr lang="en-US" sz="2400" baseline="30000" dirty="0">
                <a:latin typeface="+mj-lt"/>
                <a:ea typeface="Calibri"/>
                <a:cs typeface="Calibri"/>
                <a:sym typeface="Calibri"/>
              </a:rPr>
              <a:t>[L]</a:t>
            </a:r>
            <a:r>
              <a:rPr lang="en-US" sz="2400" dirty="0">
                <a:latin typeface="+mj-lt"/>
                <a:ea typeface="Calibri"/>
                <a:cs typeface="Calibri"/>
                <a:sym typeface="Calibri"/>
              </a:rPr>
              <a:t> . Then, the output of the </a:t>
            </a:r>
            <a:r>
              <a:rPr lang="en-US" sz="2400" dirty="0" err="1">
                <a:latin typeface="+mj-lt"/>
                <a:ea typeface="Calibri"/>
                <a:cs typeface="Calibri"/>
                <a:sym typeface="Calibri"/>
              </a:rPr>
              <a:t>Softmax</a:t>
            </a:r>
            <a:r>
              <a:rPr lang="en-US" sz="2400" dirty="0">
                <a:latin typeface="+mj-lt"/>
                <a:ea typeface="Calibri"/>
                <a:cs typeface="Calibri"/>
                <a:sym typeface="Calibri"/>
              </a:rPr>
              <a:t> layer, a</a:t>
            </a:r>
            <a:r>
              <a:rPr lang="en-US" sz="2400" baseline="30000" dirty="0">
                <a:latin typeface="+mj-lt"/>
                <a:ea typeface="Calibri"/>
                <a:cs typeface="Calibri"/>
                <a:sym typeface="Calibri"/>
              </a:rPr>
              <a:t>[L]</a:t>
            </a:r>
            <a:r>
              <a:rPr lang="en-US" sz="2400" dirty="0">
                <a:latin typeface="+mj-lt"/>
                <a:ea typeface="Calibri"/>
                <a:cs typeface="Calibri"/>
                <a:sym typeface="Calibri"/>
              </a:rPr>
              <a:t> , is obtained by normalizing t such that the sum of the entries in a</a:t>
            </a:r>
            <a:r>
              <a:rPr lang="en-US" sz="2400" baseline="30000" dirty="0">
                <a:latin typeface="+mj-lt"/>
                <a:ea typeface="Calibri"/>
                <a:cs typeface="Calibri"/>
                <a:sym typeface="Calibri"/>
              </a:rPr>
              <a:t>[L]</a:t>
            </a:r>
            <a:r>
              <a:rPr lang="en-US" sz="2400" dirty="0">
                <a:latin typeface="+mj-lt"/>
                <a:ea typeface="Calibri"/>
                <a:cs typeface="Calibri"/>
                <a:sym typeface="Calibri"/>
              </a:rPr>
              <a:t> is 1.</a:t>
            </a:r>
          </a:p>
          <a:p>
            <a:pPr marL="254000" marR="316865" lvl="0" indent="-229234">
              <a:lnSpc>
                <a:spcPct val="109375"/>
              </a:lnSpc>
              <a:buSzPts val="3200"/>
              <a:buFont typeface="Arial"/>
              <a:buChar char="•"/>
            </a:pPr>
            <a:endParaRPr lang="en-US" sz="2400" dirty="0">
              <a:latin typeface="+mj-lt"/>
              <a:ea typeface="Calibri"/>
              <a:cs typeface="Calibri"/>
              <a:sym typeface="Calibri"/>
            </a:endParaRPr>
          </a:p>
          <a:p>
            <a:pPr marL="254000" marR="316865" lvl="0" indent="-229234">
              <a:lnSpc>
                <a:spcPct val="109375"/>
              </a:lnSpc>
              <a:buSzPts val="3200"/>
              <a:buFont typeface="Arial"/>
              <a:buChar char="•"/>
            </a:pPr>
            <a:r>
              <a:rPr lang="en-US" sz="2400" dirty="0">
                <a:latin typeface="+mj-lt"/>
                <a:ea typeface="Calibri"/>
                <a:cs typeface="Calibri"/>
                <a:sym typeface="Calibri"/>
              </a:rPr>
              <a:t>The </a:t>
            </a:r>
            <a:r>
              <a:rPr lang="en-US" sz="2400" dirty="0" err="1">
                <a:latin typeface="+mj-lt"/>
                <a:ea typeface="Calibri"/>
                <a:cs typeface="Calibri"/>
                <a:sym typeface="Calibri"/>
              </a:rPr>
              <a:t>Softmax</a:t>
            </a:r>
            <a:r>
              <a:rPr lang="en-US" sz="2400" dirty="0">
                <a:latin typeface="+mj-lt"/>
                <a:ea typeface="Calibri"/>
                <a:cs typeface="Calibri"/>
                <a:sym typeface="Calibri"/>
              </a:rPr>
              <a:t> layer is unusual compared to other activation functions because it takes in a vector input and outputs a vector. However, it allows us to represent linear decision boundaries between multiple classes. In addition, by adding hidden layers to the neural network, we can learn even more complex non-linear decision boundaries to separate out multiple different classes.</a:t>
            </a: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Softmax</a:t>
            </a:r>
            <a:r>
              <a:rPr lang="en-US" sz="4400" dirty="0">
                <a:latin typeface="+mj-lt"/>
                <a:ea typeface="Cambria"/>
                <a:cs typeface="Cambria"/>
                <a:sym typeface="Cambria"/>
              </a:rPr>
              <a:t> regression</a:t>
            </a: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35</a:t>
            </a:fld>
            <a:endParaRPr>
              <a:latin typeface="+mj-lt"/>
            </a:endParaRPr>
          </a:p>
        </p:txBody>
      </p:sp>
    </p:spTree>
    <p:extLst>
      <p:ext uri="{BB962C8B-B14F-4D97-AF65-F5344CB8AC3E}">
        <p14:creationId xmlns:p14="http://schemas.microsoft.com/office/powerpoint/2010/main" val="3632659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4492127"/>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Consider an example of the images and the classes they belong to. That's a picture of a baby chick, so the class is 3. Cats is class 1, dog is class 2, and a koala, so that's none of the above, so that is class 0, class 3 and so on.</a:t>
            </a:r>
          </a:p>
          <a:p>
            <a:pPr marL="254000" marR="316865" lvl="0" indent="-229234">
              <a:lnSpc>
                <a:spcPct val="109375"/>
              </a:lnSpc>
              <a:buSzPts val="3200"/>
              <a:buFont typeface="Arial"/>
              <a:buChar char="•"/>
            </a:pPr>
            <a:r>
              <a:rPr lang="en-US" sz="2400" dirty="0">
                <a:latin typeface="+mj-lt"/>
                <a:ea typeface="Calibri"/>
                <a:cs typeface="Calibri"/>
                <a:sym typeface="Calibri"/>
              </a:rPr>
              <a:t>C denotes the number of classes you're trying to categorize your inputs into. And in this case, there are four possible classes, including the other or the none of the above class.</a:t>
            </a:r>
          </a:p>
          <a:p>
            <a:pPr marL="254000" marR="316865" lvl="0" indent="-229234">
              <a:lnSpc>
                <a:spcPct val="109375"/>
              </a:lnSpc>
              <a:buSzPts val="3200"/>
              <a:buFont typeface="Arial"/>
              <a:buChar char="•"/>
            </a:pPr>
            <a:r>
              <a:rPr lang="en-US" sz="2400" dirty="0">
                <a:latin typeface="+mj-lt"/>
                <a:ea typeface="Calibri"/>
                <a:cs typeface="Calibri"/>
                <a:sym typeface="Calibri"/>
              </a:rPr>
              <a:t>The numbers indexing classes would be 0 through C – 1. Other words, that would be zero, one, two or three.</a:t>
            </a:r>
          </a:p>
          <a:p>
            <a:pPr marL="254000" marR="316865" lvl="0" indent="-229234">
              <a:lnSpc>
                <a:spcPct val="109375"/>
              </a:lnSpc>
              <a:buSzPts val="3200"/>
              <a:buFont typeface="Arial"/>
              <a:buChar char="•"/>
            </a:pPr>
            <a:r>
              <a:rPr lang="en-US" sz="2400" dirty="0">
                <a:latin typeface="+mj-lt"/>
                <a:ea typeface="Calibri"/>
                <a:cs typeface="Calibri"/>
                <a:sym typeface="Calibri"/>
              </a:rPr>
              <a:t>Build a new X -&gt; Y, where the upper layer has four, or in this case the variable capital alphabet C upward units.</a:t>
            </a:r>
          </a:p>
          <a:p>
            <a:pPr marL="254000" marR="316865" lvl="0" indent="-229234">
              <a:lnSpc>
                <a:spcPct val="109375"/>
              </a:lnSpc>
              <a:buSzPts val="3200"/>
              <a:buFont typeface="Arial"/>
              <a:buChar char="•"/>
            </a:pPr>
            <a:endParaRPr lang="en-US" sz="2400" dirty="0">
              <a:latin typeface="+mj-lt"/>
              <a:ea typeface="Calibri"/>
              <a:cs typeface="Calibri"/>
              <a:sym typeface="Calibri"/>
            </a:endParaRPr>
          </a:p>
        </p:txBody>
      </p:sp>
      <p:sp>
        <p:nvSpPr>
          <p:cNvPr id="315" name="Google Shape;315;p24"/>
          <p:cNvSpPr txBox="1">
            <a:spLocks noGrp="1"/>
          </p:cNvSpPr>
          <p:nvPr>
            <p:ph type="title"/>
          </p:nvPr>
        </p:nvSpPr>
        <p:spPr>
          <a:xfrm>
            <a:off x="246122" y="170700"/>
            <a:ext cx="9073724" cy="689932"/>
          </a:xfrm>
          <a:prstGeom prst="rect">
            <a:avLst/>
          </a:prstGeom>
          <a:noFill/>
          <a:ln>
            <a:noFill/>
          </a:ln>
        </p:spPr>
        <p:txBody>
          <a:bodyPr spcFirstLastPara="1" wrap="square" lIns="0" tIns="12700" rIns="0" bIns="0" anchor="t" anchorCtr="0">
            <a:spAutoFit/>
          </a:bodyPr>
          <a:lstStyle/>
          <a:p>
            <a:pPr marL="12700" lvl="0"/>
            <a:r>
              <a:rPr lang="en-US" sz="4400" dirty="0">
                <a:ea typeface="Cambria"/>
                <a:cs typeface="Cambria"/>
                <a:sym typeface="Cambria"/>
              </a:rPr>
              <a:t>Recognizing cats, dogs, and baby chicks</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36</a:t>
            </a:fld>
            <a:endParaRPr>
              <a:latin typeface="+mj-lt"/>
            </a:endParaRPr>
          </a:p>
        </p:txBody>
      </p:sp>
    </p:spTree>
    <p:extLst>
      <p:ext uri="{BB962C8B-B14F-4D97-AF65-F5344CB8AC3E}">
        <p14:creationId xmlns:p14="http://schemas.microsoft.com/office/powerpoint/2010/main" val="16834916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4894673"/>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b="1" dirty="0">
                <a:latin typeface="+mj-lt"/>
                <a:ea typeface="Calibri"/>
                <a:cs typeface="Calibri"/>
                <a:sym typeface="Calibri"/>
              </a:rPr>
              <a:t>N</a:t>
            </a:r>
            <a:r>
              <a:rPr lang="en-US" sz="2400" dirty="0">
                <a:latin typeface="+mj-lt"/>
                <a:ea typeface="Calibri"/>
                <a:cs typeface="Calibri"/>
                <a:sym typeface="Calibri"/>
              </a:rPr>
              <a:t>, the number of units upper layer which is layer L is going to equal to 4 or in general this is going to equal to C. And what we want is for the number of units in the upper layer to tell us what is the probability of each of these four classes.</a:t>
            </a:r>
          </a:p>
          <a:p>
            <a:pPr marL="254000" marR="316865" lvl="0" indent="-229234">
              <a:lnSpc>
                <a:spcPct val="109375"/>
              </a:lnSpc>
              <a:buSzPts val="3200"/>
              <a:buFont typeface="Arial"/>
              <a:buChar char="•"/>
            </a:pPr>
            <a:r>
              <a:rPr lang="en-US" sz="2400" b="1" dirty="0">
                <a:latin typeface="+mj-lt"/>
                <a:ea typeface="Calibri"/>
                <a:cs typeface="Calibri"/>
                <a:sym typeface="Calibri"/>
              </a:rPr>
              <a:t>The first node</a:t>
            </a:r>
            <a:r>
              <a:rPr lang="en-US" sz="2400" dirty="0">
                <a:latin typeface="+mj-lt"/>
                <a:ea typeface="Calibri"/>
                <a:cs typeface="Calibri"/>
                <a:sym typeface="Calibri"/>
              </a:rPr>
              <a:t> is supposed to output the probability that the image is of a cat given the input x.</a:t>
            </a:r>
          </a:p>
          <a:p>
            <a:pPr marL="254000" marR="316865" lvl="0" indent="-229234">
              <a:lnSpc>
                <a:spcPct val="109375"/>
              </a:lnSpc>
              <a:buSzPts val="3200"/>
              <a:buFont typeface="Arial"/>
              <a:buChar char="•"/>
            </a:pPr>
            <a:r>
              <a:rPr lang="en-US" sz="2400" b="1" dirty="0">
                <a:latin typeface="+mj-lt"/>
                <a:ea typeface="Calibri"/>
                <a:cs typeface="Calibri"/>
                <a:sym typeface="Calibri"/>
              </a:rPr>
              <a:t>The second node</a:t>
            </a:r>
            <a:r>
              <a:rPr lang="en-US" sz="2400" dirty="0">
                <a:latin typeface="+mj-lt"/>
                <a:ea typeface="Calibri"/>
                <a:cs typeface="Calibri"/>
                <a:sym typeface="Calibri"/>
              </a:rPr>
              <a:t> will output probability that image is a dog. </a:t>
            </a:r>
          </a:p>
          <a:p>
            <a:pPr marL="254000" marR="316865" lvl="0" indent="-229234">
              <a:lnSpc>
                <a:spcPct val="109375"/>
              </a:lnSpc>
              <a:buSzPts val="3200"/>
              <a:buFont typeface="Arial"/>
              <a:buChar char="•"/>
            </a:pPr>
            <a:r>
              <a:rPr lang="en-US" sz="2400" b="1" dirty="0">
                <a:latin typeface="+mj-lt"/>
                <a:ea typeface="Calibri"/>
                <a:cs typeface="Calibri"/>
                <a:sym typeface="Calibri"/>
              </a:rPr>
              <a:t>The third node</a:t>
            </a:r>
            <a:r>
              <a:rPr lang="en-US" sz="2400" dirty="0">
                <a:latin typeface="+mj-lt"/>
                <a:ea typeface="Calibri"/>
                <a:cs typeface="Calibri"/>
                <a:sym typeface="Calibri"/>
              </a:rPr>
              <a:t> will output the probability that image contains a baby chick given the input x. </a:t>
            </a:r>
          </a:p>
          <a:p>
            <a:pPr marL="254000" marR="316865" lvl="0" indent="-229234">
              <a:lnSpc>
                <a:spcPct val="109375"/>
              </a:lnSpc>
              <a:buSzPts val="3200"/>
              <a:buFont typeface="Arial"/>
              <a:buChar char="•"/>
            </a:pPr>
            <a:r>
              <a:rPr lang="en-US" sz="2400" b="1" dirty="0">
                <a:latin typeface="+mj-lt"/>
                <a:ea typeface="Calibri"/>
                <a:cs typeface="Calibri"/>
                <a:sym typeface="Calibri"/>
              </a:rPr>
              <a:t>The fourth node</a:t>
            </a:r>
            <a:r>
              <a:rPr lang="en-US" sz="2400" dirty="0">
                <a:latin typeface="+mj-lt"/>
                <a:ea typeface="Calibri"/>
                <a:cs typeface="Calibri"/>
                <a:sym typeface="Calibri"/>
              </a:rPr>
              <a:t> will give the probability of the image having none of the above </a:t>
            </a:r>
            <a:r>
              <a:rPr lang="en-US" sz="2400" dirty="0" err="1">
                <a:latin typeface="+mj-lt"/>
                <a:ea typeface="Calibri"/>
                <a:cs typeface="Calibri"/>
                <a:sym typeface="Calibri"/>
              </a:rPr>
              <a:t>clases</a:t>
            </a:r>
            <a:r>
              <a:rPr lang="en-US" sz="2400" dirty="0">
                <a:latin typeface="+mj-lt"/>
                <a:ea typeface="Calibri"/>
                <a:cs typeface="Calibri"/>
                <a:sym typeface="Calibri"/>
              </a:rPr>
              <a:t> given input x.</a:t>
            </a:r>
          </a:p>
          <a:p>
            <a:pPr marL="254000" marR="316865" lvl="0" indent="-229234">
              <a:lnSpc>
                <a:spcPct val="109375"/>
              </a:lnSpc>
              <a:buSzPts val="3200"/>
              <a:buFont typeface="Arial"/>
              <a:buChar char="•"/>
            </a:pPr>
            <a:r>
              <a:rPr lang="en-US" sz="2400" dirty="0">
                <a:latin typeface="+mj-lt"/>
                <a:ea typeface="Calibri"/>
                <a:cs typeface="Calibri"/>
                <a:sym typeface="Calibri"/>
              </a:rPr>
              <a:t>The output labels ŷ (y hat) is going to be a four by one dimensional vector, because it now has to output four numbers, giving you these four probabilities.</a:t>
            </a:r>
          </a:p>
        </p:txBody>
      </p:sp>
      <p:sp>
        <p:nvSpPr>
          <p:cNvPr id="315" name="Google Shape;315;p24"/>
          <p:cNvSpPr txBox="1">
            <a:spLocks noGrp="1"/>
          </p:cNvSpPr>
          <p:nvPr>
            <p:ph type="title"/>
          </p:nvPr>
        </p:nvSpPr>
        <p:spPr>
          <a:xfrm>
            <a:off x="246122" y="170700"/>
            <a:ext cx="9073724" cy="689932"/>
          </a:xfrm>
          <a:prstGeom prst="rect">
            <a:avLst/>
          </a:prstGeom>
          <a:noFill/>
          <a:ln>
            <a:noFill/>
          </a:ln>
        </p:spPr>
        <p:txBody>
          <a:bodyPr spcFirstLastPara="1" wrap="square" lIns="0" tIns="12700" rIns="0" bIns="0" anchor="t" anchorCtr="0">
            <a:spAutoFit/>
          </a:bodyPr>
          <a:lstStyle/>
          <a:p>
            <a:pPr marL="12700" lvl="0"/>
            <a:r>
              <a:rPr lang="en-US" sz="4400" dirty="0">
                <a:ea typeface="Cambria"/>
                <a:cs typeface="Cambria"/>
                <a:sym typeface="Cambria"/>
              </a:rPr>
              <a:t>Recognizing cats, dogs, and baby chicks</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37</a:t>
            </a:fld>
            <a:endParaRPr>
              <a:latin typeface="+mj-lt"/>
            </a:endParaRPr>
          </a:p>
        </p:txBody>
      </p:sp>
    </p:spTree>
    <p:extLst>
      <p:ext uri="{BB962C8B-B14F-4D97-AF65-F5344CB8AC3E}">
        <p14:creationId xmlns:p14="http://schemas.microsoft.com/office/powerpoint/2010/main" val="399316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5297219"/>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Because probabilities should sum to one, the four numbers in the output ŷ (y hat), they should sum to one.</a:t>
            </a:r>
          </a:p>
          <a:p>
            <a:pPr marL="254000" marR="316865" lvl="0" indent="-229234">
              <a:lnSpc>
                <a:spcPct val="109375"/>
              </a:lnSpc>
              <a:buSzPts val="3200"/>
              <a:buFont typeface="Arial"/>
              <a:buChar char="•"/>
            </a:pPr>
            <a:r>
              <a:rPr lang="en-US" sz="2400" dirty="0">
                <a:latin typeface="+mj-lt"/>
                <a:ea typeface="Calibri"/>
                <a:cs typeface="Calibri"/>
                <a:sym typeface="Calibri"/>
              </a:rPr>
              <a:t>The standard model for getting your network to do this uses what's called a </a:t>
            </a:r>
            <a:r>
              <a:rPr lang="en-US" sz="2400" dirty="0" err="1">
                <a:latin typeface="+mj-lt"/>
                <a:ea typeface="Calibri"/>
                <a:cs typeface="Calibri"/>
                <a:sym typeface="Calibri"/>
              </a:rPr>
              <a:t>Softmax</a:t>
            </a:r>
            <a:r>
              <a:rPr lang="en-US" sz="2400" dirty="0">
                <a:latin typeface="+mj-lt"/>
                <a:ea typeface="Calibri"/>
                <a:cs typeface="Calibri"/>
                <a:sym typeface="Calibri"/>
              </a:rPr>
              <a:t> layer, and the output layer in order to generate these outputs.</a:t>
            </a:r>
          </a:p>
          <a:p>
            <a:pPr marL="254000" marR="316865" lvl="0" indent="-229234">
              <a:lnSpc>
                <a:spcPct val="109375"/>
              </a:lnSpc>
              <a:buSzPts val="3200"/>
              <a:buFont typeface="Arial"/>
              <a:buChar char="•"/>
            </a:pPr>
            <a:r>
              <a:rPr lang="en-US" sz="2400" dirty="0">
                <a:latin typeface="+mj-lt"/>
                <a:ea typeface="Calibri"/>
                <a:cs typeface="Calibri"/>
                <a:sym typeface="Calibri"/>
              </a:rPr>
              <a:t>in the final layer of the neural network, you are going to compute as usual the linear part of the layers. So Z</a:t>
            </a:r>
            <a:r>
              <a:rPr lang="en-US" sz="2400" baseline="30000" dirty="0">
                <a:latin typeface="+mj-lt"/>
                <a:ea typeface="Calibri"/>
                <a:cs typeface="Calibri"/>
                <a:sym typeface="Calibri"/>
              </a:rPr>
              <a:t>[L]</a:t>
            </a:r>
            <a:r>
              <a:rPr lang="en-US" sz="2400" dirty="0">
                <a:latin typeface="+mj-lt"/>
                <a:ea typeface="Calibri"/>
                <a:cs typeface="Calibri"/>
                <a:sym typeface="Calibri"/>
              </a:rPr>
              <a:t> , that's the z variable for the final layer.</a:t>
            </a:r>
          </a:p>
          <a:p>
            <a:pPr marL="254000" marR="316865" lvl="0" indent="-229234">
              <a:lnSpc>
                <a:spcPct val="109375"/>
              </a:lnSpc>
              <a:buSzPts val="3200"/>
              <a:buFont typeface="Arial"/>
              <a:buChar char="•"/>
            </a:pPr>
            <a:r>
              <a:rPr lang="en-US" sz="2400" dirty="0">
                <a:latin typeface="+mj-lt"/>
                <a:ea typeface="Calibri"/>
                <a:cs typeface="Calibri"/>
                <a:sym typeface="Calibri"/>
              </a:rPr>
              <a:t>So remember this last layer of the neural network is layer capital L. So as usual you compute that as Z</a:t>
            </a:r>
            <a:r>
              <a:rPr lang="en-US" sz="2400" baseline="30000" dirty="0">
                <a:latin typeface="+mj-lt"/>
                <a:ea typeface="Calibri"/>
                <a:cs typeface="Calibri"/>
                <a:sym typeface="Calibri"/>
              </a:rPr>
              <a:t>[L]</a:t>
            </a:r>
            <a:r>
              <a:rPr lang="en-US" sz="2400" dirty="0">
                <a:latin typeface="+mj-lt"/>
                <a:ea typeface="Calibri"/>
                <a:cs typeface="Calibri"/>
                <a:sym typeface="Calibri"/>
              </a:rPr>
              <a:t> =W</a:t>
            </a:r>
            <a:r>
              <a:rPr lang="en-US" sz="2400" baseline="30000" dirty="0">
                <a:latin typeface="+mj-lt"/>
                <a:ea typeface="Calibri"/>
                <a:cs typeface="Calibri"/>
                <a:sym typeface="Calibri"/>
              </a:rPr>
              <a:t>[L]</a:t>
            </a:r>
            <a:r>
              <a:rPr lang="en-US" sz="2400" dirty="0">
                <a:latin typeface="+mj-lt"/>
                <a:ea typeface="Calibri"/>
                <a:cs typeface="Calibri"/>
                <a:sym typeface="Calibri"/>
              </a:rPr>
              <a:t> TA</a:t>
            </a:r>
            <a:r>
              <a:rPr lang="en-US" sz="2400" baseline="30000" dirty="0">
                <a:latin typeface="+mj-lt"/>
                <a:ea typeface="Calibri"/>
                <a:cs typeface="Calibri"/>
                <a:sym typeface="Calibri"/>
              </a:rPr>
              <a:t>[L-1]</a:t>
            </a:r>
            <a:r>
              <a:rPr lang="en-US" sz="2400" dirty="0">
                <a:latin typeface="+mj-lt"/>
                <a:ea typeface="Calibri"/>
                <a:cs typeface="Calibri"/>
                <a:sym typeface="Calibri"/>
              </a:rPr>
              <a:t> +b</a:t>
            </a:r>
            <a:r>
              <a:rPr lang="en-US" sz="2400" baseline="30000" dirty="0">
                <a:latin typeface="+mj-lt"/>
                <a:ea typeface="Calibri"/>
                <a:cs typeface="Calibri"/>
                <a:sym typeface="Calibri"/>
              </a:rPr>
              <a:t>[L]</a:t>
            </a:r>
            <a:r>
              <a:rPr lang="en-US" sz="2400" dirty="0">
                <a:latin typeface="+mj-lt"/>
                <a:ea typeface="Calibri"/>
                <a:cs typeface="Calibri"/>
                <a:sym typeface="Calibri"/>
              </a:rPr>
              <a:t> which </a:t>
            </a:r>
            <a:r>
              <a:rPr lang="en-US" sz="2400" dirty="0" err="1">
                <a:latin typeface="+mj-lt"/>
                <a:ea typeface="Calibri"/>
                <a:cs typeface="Calibri"/>
                <a:sym typeface="Calibri"/>
              </a:rPr>
              <a:t>i</a:t>
            </a:r>
            <a:r>
              <a:rPr lang="en-US" sz="2400" dirty="0">
                <a:latin typeface="+mj-lt"/>
                <a:ea typeface="Calibri"/>
                <a:cs typeface="Calibri"/>
                <a:sym typeface="Calibri"/>
              </a:rPr>
              <a:t> weights of the layer times the activation of the previous layer plus the biases for that final layer.</a:t>
            </a:r>
          </a:p>
          <a:p>
            <a:pPr marL="254000" marR="316865" lvl="0" indent="-229234">
              <a:lnSpc>
                <a:spcPct val="109375"/>
              </a:lnSpc>
              <a:buSzPts val="3200"/>
              <a:buFont typeface="Arial"/>
              <a:buChar char="•"/>
            </a:pPr>
            <a:r>
              <a:rPr lang="en-US" sz="2400" dirty="0">
                <a:latin typeface="+mj-lt"/>
                <a:ea typeface="Calibri"/>
                <a:cs typeface="Calibri"/>
                <a:sym typeface="Calibri"/>
              </a:rPr>
              <a:t>Now having computed Z</a:t>
            </a:r>
            <a:r>
              <a:rPr lang="en-US" sz="2400" baseline="30000" dirty="0">
                <a:latin typeface="+mj-lt"/>
                <a:ea typeface="Calibri"/>
                <a:cs typeface="Calibri"/>
                <a:sym typeface="Calibri"/>
              </a:rPr>
              <a:t>[L]</a:t>
            </a:r>
            <a:r>
              <a:rPr lang="en-US" sz="2400" dirty="0">
                <a:latin typeface="+mj-lt"/>
                <a:ea typeface="Calibri"/>
                <a:cs typeface="Calibri"/>
                <a:sym typeface="Calibri"/>
              </a:rPr>
              <a:t> , you now need to apply what's called the </a:t>
            </a:r>
            <a:r>
              <a:rPr lang="en-US" sz="2400" dirty="0" err="1">
                <a:latin typeface="+mj-lt"/>
                <a:ea typeface="Calibri"/>
                <a:cs typeface="Calibri"/>
                <a:sym typeface="Calibri"/>
              </a:rPr>
              <a:t>Softmax</a:t>
            </a:r>
            <a:r>
              <a:rPr lang="en-US" sz="2400" dirty="0">
                <a:latin typeface="+mj-lt"/>
                <a:ea typeface="Calibri"/>
                <a:cs typeface="Calibri"/>
                <a:sym typeface="Calibri"/>
              </a:rPr>
              <a:t> activation function.</a:t>
            </a:r>
          </a:p>
          <a:p>
            <a:pPr marL="254000" marR="316865" lvl="0" indent="-229234">
              <a:lnSpc>
                <a:spcPct val="109375"/>
              </a:lnSpc>
              <a:buSzPts val="3200"/>
              <a:buFont typeface="Arial"/>
              <a:buChar char="•"/>
            </a:pPr>
            <a:r>
              <a:rPr lang="en-US" sz="2400" dirty="0">
                <a:latin typeface="+mj-lt"/>
                <a:ea typeface="Calibri"/>
                <a:cs typeface="Calibri"/>
                <a:sym typeface="Calibri"/>
              </a:rPr>
              <a:t>So that activation function is a bit unusual for the </a:t>
            </a:r>
            <a:r>
              <a:rPr lang="en-US" sz="2400" dirty="0" err="1">
                <a:latin typeface="+mj-lt"/>
                <a:ea typeface="Calibri"/>
                <a:cs typeface="Calibri"/>
                <a:sym typeface="Calibri"/>
              </a:rPr>
              <a:t>Softmax</a:t>
            </a:r>
            <a:r>
              <a:rPr lang="en-US" sz="2400" dirty="0">
                <a:latin typeface="+mj-lt"/>
                <a:ea typeface="Calibri"/>
                <a:cs typeface="Calibri"/>
                <a:sym typeface="Calibri"/>
              </a:rPr>
              <a:t> layer, but this is what it does.</a:t>
            </a:r>
          </a:p>
        </p:txBody>
      </p:sp>
      <p:sp>
        <p:nvSpPr>
          <p:cNvPr id="315" name="Google Shape;315;p24"/>
          <p:cNvSpPr txBox="1">
            <a:spLocks noGrp="1"/>
          </p:cNvSpPr>
          <p:nvPr>
            <p:ph type="title"/>
          </p:nvPr>
        </p:nvSpPr>
        <p:spPr>
          <a:xfrm>
            <a:off x="246122" y="170700"/>
            <a:ext cx="9073724" cy="689932"/>
          </a:xfrm>
          <a:prstGeom prst="rect">
            <a:avLst/>
          </a:prstGeom>
          <a:noFill/>
          <a:ln>
            <a:noFill/>
          </a:ln>
        </p:spPr>
        <p:txBody>
          <a:bodyPr spcFirstLastPara="1" wrap="square" lIns="0" tIns="12700" rIns="0" bIns="0" anchor="t" anchorCtr="0">
            <a:spAutoFit/>
          </a:bodyPr>
          <a:lstStyle/>
          <a:p>
            <a:pPr marL="12700" lvl="0"/>
            <a:r>
              <a:rPr lang="en-US" sz="4400" dirty="0">
                <a:ea typeface="Cambria"/>
                <a:cs typeface="Cambria"/>
                <a:sym typeface="Cambria"/>
              </a:rPr>
              <a:t>Recognizing cats, dogs, and baby chicks</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38</a:t>
            </a:fld>
            <a:endParaRPr>
              <a:latin typeface="+mj-lt"/>
            </a:endParaRPr>
          </a:p>
        </p:txBody>
      </p:sp>
    </p:spTree>
    <p:extLst>
      <p:ext uri="{BB962C8B-B14F-4D97-AF65-F5344CB8AC3E}">
        <p14:creationId xmlns:p14="http://schemas.microsoft.com/office/powerpoint/2010/main" val="38443598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5" name="Google Shape;315;p24"/>
          <p:cNvSpPr txBox="1">
            <a:spLocks noGrp="1"/>
          </p:cNvSpPr>
          <p:nvPr>
            <p:ph type="title"/>
          </p:nvPr>
        </p:nvSpPr>
        <p:spPr>
          <a:xfrm>
            <a:off x="246122" y="170700"/>
            <a:ext cx="9073724" cy="689932"/>
          </a:xfrm>
          <a:prstGeom prst="rect">
            <a:avLst/>
          </a:prstGeom>
          <a:noFill/>
          <a:ln>
            <a:noFill/>
          </a:ln>
        </p:spPr>
        <p:txBody>
          <a:bodyPr spcFirstLastPara="1" wrap="square" lIns="0" tIns="12700" rIns="0" bIns="0" anchor="t" anchorCtr="0">
            <a:spAutoFit/>
          </a:bodyPr>
          <a:lstStyle/>
          <a:p>
            <a:pPr marL="12700" lvl="0"/>
            <a:r>
              <a:rPr lang="en-US" sz="4400" dirty="0">
                <a:ea typeface="Cambria"/>
                <a:cs typeface="Cambria"/>
                <a:sym typeface="Cambria"/>
              </a:rPr>
              <a:t>Recognizing cats, dogs, and baby chicks</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39</a:t>
            </a:fld>
            <a:endParaRPr>
              <a:latin typeface="+mj-lt"/>
            </a:endParaRPr>
          </a:p>
        </p:txBody>
      </p:sp>
      <p:pic>
        <p:nvPicPr>
          <p:cNvPr id="5" name="Picture 4"/>
          <p:cNvPicPr>
            <a:picLocks noChangeAspect="1"/>
          </p:cNvPicPr>
          <p:nvPr/>
        </p:nvPicPr>
        <p:blipFill>
          <a:blip r:embed="rId4"/>
          <a:stretch>
            <a:fillRect/>
          </a:stretch>
        </p:blipFill>
        <p:spPr>
          <a:xfrm>
            <a:off x="4643071" y="1460989"/>
            <a:ext cx="1657350" cy="647700"/>
          </a:xfrm>
          <a:prstGeom prst="rect">
            <a:avLst/>
          </a:prstGeom>
        </p:spPr>
      </p:pic>
      <p:pic>
        <p:nvPicPr>
          <p:cNvPr id="7" name="Picture 6"/>
          <p:cNvPicPr>
            <a:picLocks noChangeAspect="1"/>
          </p:cNvPicPr>
          <p:nvPr/>
        </p:nvPicPr>
        <p:blipFill>
          <a:blip r:embed="rId5"/>
          <a:stretch>
            <a:fillRect/>
          </a:stretch>
        </p:blipFill>
        <p:spPr>
          <a:xfrm>
            <a:off x="4076333" y="3161381"/>
            <a:ext cx="2790825" cy="1066800"/>
          </a:xfrm>
          <a:prstGeom prst="rect">
            <a:avLst/>
          </a:prstGeom>
        </p:spPr>
      </p:pic>
      <p:pic>
        <p:nvPicPr>
          <p:cNvPr id="8" name="Picture 7"/>
          <p:cNvPicPr>
            <a:picLocks noChangeAspect="1"/>
          </p:cNvPicPr>
          <p:nvPr/>
        </p:nvPicPr>
        <p:blipFill>
          <a:blip r:embed="rId6"/>
          <a:stretch>
            <a:fillRect/>
          </a:stretch>
        </p:blipFill>
        <p:spPr>
          <a:xfrm>
            <a:off x="4076333" y="2344522"/>
            <a:ext cx="809625" cy="581025"/>
          </a:xfrm>
          <a:prstGeom prst="rect">
            <a:avLst/>
          </a:prstGeom>
        </p:spPr>
      </p:pic>
      <p:pic>
        <p:nvPicPr>
          <p:cNvPr id="9" name="Picture 8"/>
          <p:cNvPicPr>
            <a:picLocks noChangeAspect="1"/>
          </p:cNvPicPr>
          <p:nvPr/>
        </p:nvPicPr>
        <p:blipFill>
          <a:blip r:embed="rId7"/>
          <a:stretch>
            <a:fillRect/>
          </a:stretch>
        </p:blipFill>
        <p:spPr>
          <a:xfrm>
            <a:off x="5533658" y="2099031"/>
            <a:ext cx="1333500" cy="1104900"/>
          </a:xfrm>
          <a:prstGeom prst="rect">
            <a:avLst/>
          </a:prstGeom>
        </p:spPr>
      </p:pic>
      <p:pic>
        <p:nvPicPr>
          <p:cNvPr id="10" name="Picture 9"/>
          <p:cNvPicPr>
            <a:picLocks noChangeAspect="1"/>
          </p:cNvPicPr>
          <p:nvPr/>
        </p:nvPicPr>
        <p:blipFill>
          <a:blip r:embed="rId8"/>
          <a:stretch>
            <a:fillRect/>
          </a:stretch>
        </p:blipFill>
        <p:spPr>
          <a:xfrm>
            <a:off x="4990733" y="2436484"/>
            <a:ext cx="438150" cy="276225"/>
          </a:xfrm>
          <a:prstGeom prst="rect">
            <a:avLst/>
          </a:prstGeom>
        </p:spPr>
      </p:pic>
    </p:spTree>
    <p:extLst>
      <p:ext uri="{BB962C8B-B14F-4D97-AF65-F5344CB8AC3E}">
        <p14:creationId xmlns:p14="http://schemas.microsoft.com/office/powerpoint/2010/main" val="2327583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460819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err="1">
                <a:latin typeface="+mj-lt"/>
                <a:ea typeface="Cambria"/>
                <a:cs typeface="Cambria"/>
                <a:sym typeface="Cambria"/>
              </a:rPr>
              <a:t>Hyperparameters</a:t>
            </a:r>
            <a:endParaRPr sz="4400" dirty="0">
              <a:latin typeface="+mj-lt"/>
              <a:ea typeface="Cambria"/>
              <a:cs typeface="Cambria"/>
              <a:sym typeface="Cambria"/>
            </a:endParaRP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a:t>
            </a:fld>
            <a:endParaRPr>
              <a:latin typeface="+mj-lt"/>
            </a:endParaRPr>
          </a:p>
        </p:txBody>
      </p:sp>
      <p:sp>
        <p:nvSpPr>
          <p:cNvPr id="2" name="TextBox 1"/>
          <p:cNvSpPr txBox="1"/>
          <p:nvPr/>
        </p:nvSpPr>
        <p:spPr>
          <a:xfrm>
            <a:off x="386862" y="1230923"/>
            <a:ext cx="11359661"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latin typeface="+mj-lt"/>
              </a:rPr>
              <a:t>Hyperparameter</a:t>
            </a:r>
            <a:r>
              <a:rPr lang="en-US" sz="2400" dirty="0">
                <a:latin typeface="+mj-lt"/>
              </a:rPr>
              <a:t> tuning is an important process in training deep neural networks, as it involves setting various </a:t>
            </a:r>
            <a:r>
              <a:rPr lang="en-US" sz="2400" dirty="0" err="1">
                <a:latin typeface="+mj-lt"/>
              </a:rPr>
              <a:t>hyperparameters</a:t>
            </a:r>
            <a:r>
              <a:rPr lang="en-US" sz="2400" dirty="0">
                <a:latin typeface="+mj-lt"/>
              </a:rPr>
              <a:t> such as learning rate, momentum term, mini-batch size, etc. This lesson suggests some guidelines for systematically organizing the </a:t>
            </a:r>
            <a:r>
              <a:rPr lang="en-US" sz="2400" dirty="0" err="1">
                <a:latin typeface="+mj-lt"/>
              </a:rPr>
              <a:t>hyperparameter</a:t>
            </a:r>
            <a:r>
              <a:rPr lang="en-US" sz="2400" dirty="0">
                <a:latin typeface="+mj-lt"/>
              </a:rPr>
              <a:t> tuning process to converge on the best setting of </a:t>
            </a:r>
            <a:r>
              <a:rPr lang="en-US" sz="2400" dirty="0" err="1">
                <a:latin typeface="+mj-lt"/>
              </a:rPr>
              <a:t>hyperparameters</a:t>
            </a:r>
            <a:r>
              <a:rPr lang="en-US" sz="2400" dirty="0">
                <a:latin typeface="+mj-lt"/>
              </a:rPr>
              <a:t>.</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The most important </a:t>
            </a:r>
            <a:r>
              <a:rPr lang="en-US" sz="2400" dirty="0" err="1">
                <a:latin typeface="+mj-lt"/>
              </a:rPr>
              <a:t>hyperparameter</a:t>
            </a:r>
            <a:r>
              <a:rPr lang="en-US" sz="2400" dirty="0">
                <a:latin typeface="+mj-lt"/>
              </a:rPr>
              <a:t> in deep learning is usually the learning rate alpha, followed by other </a:t>
            </a:r>
            <a:r>
              <a:rPr lang="en-US" sz="2400" dirty="0" err="1">
                <a:latin typeface="+mj-lt"/>
              </a:rPr>
              <a:t>hyperparameters</a:t>
            </a:r>
            <a:r>
              <a:rPr lang="en-US" sz="2400" dirty="0">
                <a:latin typeface="+mj-lt"/>
              </a:rPr>
              <a:t> such as the momentum term and mini-batch size. However, the importance of different </a:t>
            </a:r>
            <a:r>
              <a:rPr lang="en-US" sz="2400" dirty="0" err="1">
                <a:latin typeface="+mj-lt"/>
              </a:rPr>
              <a:t>hyperparameters</a:t>
            </a:r>
            <a:r>
              <a:rPr lang="en-US" sz="2400" dirty="0">
                <a:latin typeface="+mj-lt"/>
              </a:rPr>
              <a:t> can vary depending on the specific problem. Therefore, it's important to try out a range of values for each </a:t>
            </a:r>
            <a:r>
              <a:rPr lang="en-US" sz="2400" dirty="0" err="1">
                <a:latin typeface="+mj-lt"/>
              </a:rPr>
              <a:t>hyperparameter</a:t>
            </a:r>
            <a:r>
              <a:rPr lang="en-US" sz="2400" dirty="0">
                <a:latin typeface="+mj-lt"/>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5" name="Google Shape;315;p24"/>
          <p:cNvSpPr txBox="1">
            <a:spLocks noGrp="1"/>
          </p:cNvSpPr>
          <p:nvPr>
            <p:ph type="title"/>
          </p:nvPr>
        </p:nvSpPr>
        <p:spPr>
          <a:xfrm>
            <a:off x="246122" y="170700"/>
            <a:ext cx="9073724" cy="689932"/>
          </a:xfrm>
          <a:prstGeom prst="rect">
            <a:avLst/>
          </a:prstGeom>
          <a:noFill/>
          <a:ln>
            <a:noFill/>
          </a:ln>
        </p:spPr>
        <p:txBody>
          <a:bodyPr spcFirstLastPara="1" wrap="square" lIns="0" tIns="12700" rIns="0" bIns="0" anchor="t" anchorCtr="0">
            <a:spAutoFit/>
          </a:bodyPr>
          <a:lstStyle/>
          <a:p>
            <a:pPr marL="12700" lvl="0"/>
            <a:r>
              <a:rPr lang="en-US" sz="4400" dirty="0">
                <a:ea typeface="Cambria"/>
                <a:cs typeface="Cambria"/>
                <a:sym typeface="Cambria"/>
              </a:rPr>
              <a:t>Recognizing cats, dogs, and baby chicks</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40</a:t>
            </a:fld>
            <a:endParaRPr>
              <a:latin typeface="+mj-lt"/>
            </a:endParaRPr>
          </a:p>
        </p:txBody>
      </p:sp>
      <p:grpSp>
        <p:nvGrpSpPr>
          <p:cNvPr id="14" name="Group 13"/>
          <p:cNvGrpSpPr/>
          <p:nvPr/>
        </p:nvGrpSpPr>
        <p:grpSpPr>
          <a:xfrm>
            <a:off x="1712301" y="2105776"/>
            <a:ext cx="9260500" cy="4690677"/>
            <a:chOff x="340700" y="1252923"/>
            <a:chExt cx="11117785" cy="5476408"/>
          </a:xfrm>
        </p:grpSpPr>
        <p:sp>
          <p:nvSpPr>
            <p:cNvPr id="12" name="TextBox 11"/>
            <p:cNvSpPr txBox="1"/>
            <p:nvPr/>
          </p:nvSpPr>
          <p:spPr>
            <a:xfrm>
              <a:off x="3177287" y="2374641"/>
              <a:ext cx="1468315" cy="461665"/>
            </a:xfrm>
            <a:prstGeom prst="rect">
              <a:avLst/>
            </a:prstGeom>
            <a:noFill/>
          </p:spPr>
          <p:txBody>
            <a:bodyPr wrap="square" rtlCol="0">
              <a:spAutoFit/>
            </a:bodyPr>
            <a:lstStyle/>
            <a:p>
              <a:r>
                <a:rPr lang="en-US" sz="2400" dirty="0"/>
                <a:t>======&gt;</a:t>
              </a:r>
            </a:p>
          </p:txBody>
        </p:sp>
        <p:pic>
          <p:nvPicPr>
            <p:cNvPr id="2" name="Picture 1"/>
            <p:cNvPicPr>
              <a:picLocks noChangeAspect="1"/>
            </p:cNvPicPr>
            <p:nvPr/>
          </p:nvPicPr>
          <p:blipFill>
            <a:blip r:embed="rId4"/>
            <a:stretch>
              <a:fillRect/>
            </a:stretch>
          </p:blipFill>
          <p:spPr>
            <a:xfrm>
              <a:off x="4782984" y="1281499"/>
              <a:ext cx="2228850" cy="2581275"/>
            </a:xfrm>
            <a:prstGeom prst="rect">
              <a:avLst/>
            </a:prstGeom>
          </p:spPr>
        </p:pic>
        <p:pic>
          <p:nvPicPr>
            <p:cNvPr id="3" name="Picture 2"/>
            <p:cNvPicPr>
              <a:picLocks noChangeAspect="1"/>
            </p:cNvPicPr>
            <p:nvPr/>
          </p:nvPicPr>
          <p:blipFill>
            <a:blip r:embed="rId5"/>
            <a:stretch>
              <a:fillRect/>
            </a:stretch>
          </p:blipFill>
          <p:spPr>
            <a:xfrm>
              <a:off x="8839110" y="1348174"/>
              <a:ext cx="2619375" cy="2514600"/>
            </a:xfrm>
            <a:prstGeom prst="rect">
              <a:avLst/>
            </a:prstGeom>
          </p:spPr>
        </p:pic>
        <p:pic>
          <p:nvPicPr>
            <p:cNvPr id="4" name="Picture 3"/>
            <p:cNvPicPr>
              <a:picLocks noChangeAspect="1"/>
            </p:cNvPicPr>
            <p:nvPr/>
          </p:nvPicPr>
          <p:blipFill>
            <a:blip r:embed="rId6"/>
            <a:stretch>
              <a:fillRect/>
            </a:stretch>
          </p:blipFill>
          <p:spPr>
            <a:xfrm>
              <a:off x="2419350" y="4100431"/>
              <a:ext cx="4610100" cy="2628900"/>
            </a:xfrm>
            <a:prstGeom prst="rect">
              <a:avLst/>
            </a:prstGeom>
          </p:spPr>
        </p:pic>
        <p:pic>
          <p:nvPicPr>
            <p:cNvPr id="13" name="Picture 12"/>
            <p:cNvPicPr>
              <a:picLocks noChangeAspect="1"/>
            </p:cNvPicPr>
            <p:nvPr/>
          </p:nvPicPr>
          <p:blipFill>
            <a:blip r:embed="rId7"/>
            <a:stretch>
              <a:fillRect/>
            </a:stretch>
          </p:blipFill>
          <p:spPr>
            <a:xfrm>
              <a:off x="7139323" y="4148056"/>
              <a:ext cx="2466975" cy="2581275"/>
            </a:xfrm>
            <a:prstGeom prst="rect">
              <a:avLst/>
            </a:prstGeom>
          </p:spPr>
        </p:pic>
        <p:pic>
          <p:nvPicPr>
            <p:cNvPr id="17" name="Picture 16"/>
            <p:cNvPicPr>
              <a:picLocks noChangeAspect="1"/>
            </p:cNvPicPr>
            <p:nvPr/>
          </p:nvPicPr>
          <p:blipFill>
            <a:blip r:embed="rId8"/>
            <a:stretch>
              <a:fillRect/>
            </a:stretch>
          </p:blipFill>
          <p:spPr>
            <a:xfrm>
              <a:off x="340700" y="1252923"/>
              <a:ext cx="2781300" cy="2638425"/>
            </a:xfrm>
            <a:prstGeom prst="rect">
              <a:avLst/>
            </a:prstGeom>
          </p:spPr>
        </p:pic>
        <p:sp>
          <p:nvSpPr>
            <p:cNvPr id="18" name="TextBox 17"/>
            <p:cNvSpPr txBox="1"/>
            <p:nvPr/>
          </p:nvSpPr>
          <p:spPr>
            <a:xfrm>
              <a:off x="7139323" y="2374641"/>
              <a:ext cx="1468315" cy="461665"/>
            </a:xfrm>
            <a:prstGeom prst="rect">
              <a:avLst/>
            </a:prstGeom>
            <a:noFill/>
          </p:spPr>
          <p:txBody>
            <a:bodyPr wrap="square" rtlCol="0">
              <a:spAutoFit/>
            </a:bodyPr>
            <a:lstStyle/>
            <a:p>
              <a:r>
                <a:rPr lang="en-US" sz="2400" dirty="0"/>
                <a:t>======&gt;</a:t>
              </a:r>
            </a:p>
          </p:txBody>
        </p:sp>
        <p:sp>
          <p:nvSpPr>
            <p:cNvPr id="19" name="TextBox 18"/>
            <p:cNvSpPr txBox="1"/>
            <p:nvPr/>
          </p:nvSpPr>
          <p:spPr>
            <a:xfrm>
              <a:off x="841162" y="5100256"/>
              <a:ext cx="1468315" cy="461665"/>
            </a:xfrm>
            <a:prstGeom prst="rect">
              <a:avLst/>
            </a:prstGeom>
            <a:noFill/>
          </p:spPr>
          <p:txBody>
            <a:bodyPr wrap="square" rtlCol="0">
              <a:spAutoFit/>
            </a:bodyPr>
            <a:lstStyle/>
            <a:p>
              <a:r>
                <a:rPr lang="en-US" sz="2400" dirty="0"/>
                <a:t>======&gt;</a:t>
              </a:r>
            </a:p>
          </p:txBody>
        </p:sp>
      </p:grpSp>
      <p:sp>
        <p:nvSpPr>
          <p:cNvPr id="15" name="TextBox 14"/>
          <p:cNvSpPr txBox="1"/>
          <p:nvPr/>
        </p:nvSpPr>
        <p:spPr>
          <a:xfrm>
            <a:off x="395654" y="1063869"/>
            <a:ext cx="11186686" cy="461665"/>
          </a:xfrm>
          <a:prstGeom prst="rect">
            <a:avLst/>
          </a:prstGeom>
          <a:noFill/>
        </p:spPr>
        <p:txBody>
          <a:bodyPr wrap="square" rtlCol="0">
            <a:spAutoFit/>
          </a:bodyPr>
          <a:lstStyle/>
          <a:p>
            <a:r>
              <a:rPr lang="en-US" sz="2400" dirty="0"/>
              <a:t>Let’s say that Z[L] is a four dimensional vector, let's say is 5, 2, -1, 3</a:t>
            </a:r>
          </a:p>
        </p:txBody>
      </p:sp>
    </p:spTree>
    <p:extLst>
      <p:ext uri="{BB962C8B-B14F-4D97-AF65-F5344CB8AC3E}">
        <p14:creationId xmlns:p14="http://schemas.microsoft.com/office/powerpoint/2010/main" val="2071222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26"/>
          <p:cNvSpPr txBox="1">
            <a:spLocks noGrp="1"/>
          </p:cNvSpPr>
          <p:nvPr>
            <p:ph type="title"/>
          </p:nvPr>
        </p:nvSpPr>
        <p:spPr>
          <a:xfrm>
            <a:off x="261620" y="139700"/>
            <a:ext cx="1022858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Recognizing cats, dogs, and baby chicks</a:t>
            </a:r>
            <a:endParaRPr sz="4400" dirty="0">
              <a:latin typeface="+mj-lt"/>
              <a:ea typeface="Cambria"/>
              <a:cs typeface="Cambria"/>
              <a:sym typeface="Cambria"/>
            </a:endParaRPr>
          </a:p>
        </p:txBody>
      </p:sp>
      <p:pic>
        <p:nvPicPr>
          <p:cNvPr id="332" name="Google Shape;332;p26"/>
          <p:cNvPicPr preferRelativeResize="0"/>
          <p:nvPr/>
        </p:nvPicPr>
        <p:blipFill rotWithShape="1">
          <a:blip r:embed="rId3">
            <a:alphaModFix/>
          </a:blip>
          <a:srcRect/>
          <a:stretch/>
        </p:blipFill>
        <p:spPr>
          <a:xfrm>
            <a:off x="182879" y="1219682"/>
            <a:ext cx="1334846" cy="1176375"/>
          </a:xfrm>
          <a:prstGeom prst="rect">
            <a:avLst/>
          </a:prstGeom>
          <a:noFill/>
          <a:ln>
            <a:noFill/>
          </a:ln>
        </p:spPr>
      </p:pic>
      <p:pic>
        <p:nvPicPr>
          <p:cNvPr id="333" name="Google Shape;333;p26"/>
          <p:cNvPicPr preferRelativeResize="0"/>
          <p:nvPr/>
        </p:nvPicPr>
        <p:blipFill rotWithShape="1">
          <a:blip r:embed="rId4">
            <a:alphaModFix/>
          </a:blip>
          <a:srcRect/>
          <a:stretch/>
        </p:blipFill>
        <p:spPr>
          <a:xfrm>
            <a:off x="1666405" y="1219695"/>
            <a:ext cx="1334846" cy="1176375"/>
          </a:xfrm>
          <a:prstGeom prst="rect">
            <a:avLst/>
          </a:prstGeom>
          <a:noFill/>
          <a:ln>
            <a:noFill/>
          </a:ln>
        </p:spPr>
      </p:pic>
      <p:pic>
        <p:nvPicPr>
          <p:cNvPr id="334" name="Google Shape;334;p26"/>
          <p:cNvPicPr preferRelativeResize="0"/>
          <p:nvPr/>
        </p:nvPicPr>
        <p:blipFill rotWithShape="1">
          <a:blip r:embed="rId5">
            <a:alphaModFix/>
          </a:blip>
          <a:srcRect/>
          <a:stretch/>
        </p:blipFill>
        <p:spPr>
          <a:xfrm>
            <a:off x="10567606" y="1229944"/>
            <a:ext cx="1334846" cy="1176375"/>
          </a:xfrm>
          <a:prstGeom prst="rect">
            <a:avLst/>
          </a:prstGeom>
          <a:noFill/>
          <a:ln>
            <a:noFill/>
          </a:ln>
        </p:spPr>
      </p:pic>
      <p:pic>
        <p:nvPicPr>
          <p:cNvPr id="335" name="Google Shape;335;p26"/>
          <p:cNvPicPr preferRelativeResize="0"/>
          <p:nvPr/>
        </p:nvPicPr>
        <p:blipFill rotWithShape="1">
          <a:blip r:embed="rId6">
            <a:alphaModFix/>
          </a:blip>
          <a:srcRect/>
          <a:stretch/>
        </p:blipFill>
        <p:spPr>
          <a:xfrm>
            <a:off x="6117005" y="1219682"/>
            <a:ext cx="1334846" cy="1176375"/>
          </a:xfrm>
          <a:prstGeom prst="rect">
            <a:avLst/>
          </a:prstGeom>
          <a:noFill/>
          <a:ln>
            <a:noFill/>
          </a:ln>
        </p:spPr>
      </p:pic>
      <p:pic>
        <p:nvPicPr>
          <p:cNvPr id="336" name="Google Shape;336;p26"/>
          <p:cNvPicPr preferRelativeResize="0"/>
          <p:nvPr/>
        </p:nvPicPr>
        <p:blipFill rotWithShape="1">
          <a:blip r:embed="rId7">
            <a:alphaModFix/>
          </a:blip>
          <a:srcRect/>
          <a:stretch/>
        </p:blipFill>
        <p:spPr>
          <a:xfrm>
            <a:off x="7600543" y="1219682"/>
            <a:ext cx="1334846" cy="1176375"/>
          </a:xfrm>
          <a:prstGeom prst="rect">
            <a:avLst/>
          </a:prstGeom>
          <a:noFill/>
          <a:ln>
            <a:noFill/>
          </a:ln>
        </p:spPr>
      </p:pic>
      <p:pic>
        <p:nvPicPr>
          <p:cNvPr id="337" name="Google Shape;337;p26"/>
          <p:cNvPicPr preferRelativeResize="0"/>
          <p:nvPr/>
        </p:nvPicPr>
        <p:blipFill rotWithShape="1">
          <a:blip r:embed="rId8">
            <a:alphaModFix/>
          </a:blip>
          <a:srcRect/>
          <a:stretch/>
        </p:blipFill>
        <p:spPr>
          <a:xfrm>
            <a:off x="3149942" y="1219682"/>
            <a:ext cx="1334846" cy="1176375"/>
          </a:xfrm>
          <a:prstGeom prst="rect">
            <a:avLst/>
          </a:prstGeom>
          <a:noFill/>
          <a:ln>
            <a:noFill/>
          </a:ln>
        </p:spPr>
      </p:pic>
      <p:pic>
        <p:nvPicPr>
          <p:cNvPr id="338" name="Google Shape;338;p26"/>
          <p:cNvPicPr preferRelativeResize="0"/>
          <p:nvPr/>
        </p:nvPicPr>
        <p:blipFill rotWithShape="1">
          <a:blip r:embed="rId9">
            <a:alphaModFix/>
          </a:blip>
          <a:srcRect/>
          <a:stretch/>
        </p:blipFill>
        <p:spPr>
          <a:xfrm>
            <a:off x="9084068" y="1229932"/>
            <a:ext cx="1334846" cy="1166125"/>
          </a:xfrm>
          <a:prstGeom prst="rect">
            <a:avLst/>
          </a:prstGeom>
          <a:noFill/>
          <a:ln>
            <a:noFill/>
          </a:ln>
        </p:spPr>
      </p:pic>
      <p:pic>
        <p:nvPicPr>
          <p:cNvPr id="339" name="Google Shape;339;p26"/>
          <p:cNvPicPr preferRelativeResize="0"/>
          <p:nvPr/>
        </p:nvPicPr>
        <p:blipFill rotWithShape="1">
          <a:blip r:embed="rId10">
            <a:alphaModFix/>
          </a:blip>
          <a:srcRect/>
          <a:stretch/>
        </p:blipFill>
        <p:spPr>
          <a:xfrm>
            <a:off x="4633480" y="1219688"/>
            <a:ext cx="1334846" cy="1186630"/>
          </a:xfrm>
          <a:prstGeom prst="rect">
            <a:avLst/>
          </a:prstGeom>
          <a:noFill/>
          <a:ln>
            <a:noFill/>
          </a:ln>
        </p:spPr>
      </p:pic>
      <p:sp>
        <p:nvSpPr>
          <p:cNvPr id="340" name="Google Shape;340;p26"/>
          <p:cNvSpPr txBox="1"/>
          <p:nvPr/>
        </p:nvSpPr>
        <p:spPr>
          <a:xfrm>
            <a:off x="2242794" y="260015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1</a:t>
            </a:r>
            <a:endParaRPr sz="2800" b="0" i="0" u="none" strike="noStrike" cap="none">
              <a:solidFill>
                <a:srgbClr val="000000"/>
              </a:solidFill>
              <a:latin typeface="+mj-lt"/>
              <a:ea typeface="Cambria"/>
              <a:cs typeface="Cambria"/>
              <a:sym typeface="Cambria"/>
            </a:endParaRPr>
          </a:p>
        </p:txBody>
      </p:sp>
      <p:sp>
        <p:nvSpPr>
          <p:cNvPr id="341" name="Google Shape;341;p26"/>
          <p:cNvSpPr txBox="1"/>
          <p:nvPr/>
        </p:nvSpPr>
        <p:spPr>
          <a:xfrm>
            <a:off x="3683330" y="2604071"/>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2</a:t>
            </a:r>
            <a:endParaRPr sz="2800" b="0" i="0" u="none" strike="noStrike" cap="none">
              <a:solidFill>
                <a:srgbClr val="000000"/>
              </a:solidFill>
              <a:latin typeface="+mj-lt"/>
              <a:ea typeface="Cambria"/>
              <a:cs typeface="Cambria"/>
              <a:sym typeface="Cambria"/>
            </a:endParaRPr>
          </a:p>
        </p:txBody>
      </p:sp>
      <p:sp>
        <p:nvSpPr>
          <p:cNvPr id="342" name="Google Shape;342;p26"/>
          <p:cNvSpPr txBox="1"/>
          <p:nvPr/>
        </p:nvSpPr>
        <p:spPr>
          <a:xfrm>
            <a:off x="11121059" y="260015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1</a:t>
            </a:r>
            <a:endParaRPr sz="2800" b="0" i="0" u="none" strike="noStrike" cap="none">
              <a:solidFill>
                <a:srgbClr val="000000"/>
              </a:solidFill>
              <a:latin typeface="+mj-lt"/>
              <a:ea typeface="Cambria"/>
              <a:cs typeface="Cambria"/>
              <a:sym typeface="Cambria"/>
            </a:endParaRPr>
          </a:p>
        </p:txBody>
      </p:sp>
      <p:sp>
        <p:nvSpPr>
          <p:cNvPr id="343" name="Google Shape;343;p26"/>
          <p:cNvSpPr txBox="1"/>
          <p:nvPr/>
        </p:nvSpPr>
        <p:spPr>
          <a:xfrm>
            <a:off x="736473" y="260015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3</a:t>
            </a:r>
            <a:endParaRPr sz="2800" b="0" i="0" u="none" strike="noStrike" cap="none">
              <a:solidFill>
                <a:srgbClr val="000000"/>
              </a:solidFill>
              <a:latin typeface="+mj-lt"/>
              <a:ea typeface="Cambria"/>
              <a:cs typeface="Cambria"/>
              <a:sym typeface="Cambria"/>
            </a:endParaRPr>
          </a:p>
        </p:txBody>
      </p:sp>
      <p:sp>
        <p:nvSpPr>
          <p:cNvPr id="344" name="Google Shape;344;p26"/>
          <p:cNvSpPr txBox="1"/>
          <p:nvPr/>
        </p:nvSpPr>
        <p:spPr>
          <a:xfrm>
            <a:off x="6670726" y="260015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3</a:t>
            </a:r>
            <a:endParaRPr sz="2800" b="0" i="0" u="none" strike="noStrike" cap="none">
              <a:solidFill>
                <a:srgbClr val="000000"/>
              </a:solidFill>
              <a:latin typeface="+mj-lt"/>
              <a:ea typeface="Cambria"/>
              <a:cs typeface="Cambria"/>
              <a:sym typeface="Cambria"/>
            </a:endParaRPr>
          </a:p>
        </p:txBody>
      </p:sp>
      <p:sp>
        <p:nvSpPr>
          <p:cNvPr id="345" name="Google Shape;345;p26"/>
          <p:cNvSpPr txBox="1"/>
          <p:nvPr/>
        </p:nvSpPr>
        <p:spPr>
          <a:xfrm>
            <a:off x="5246903" y="260584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0</a:t>
            </a:r>
            <a:endParaRPr sz="2800" b="0" i="0" u="none" strike="noStrike" cap="none">
              <a:solidFill>
                <a:srgbClr val="000000"/>
              </a:solidFill>
              <a:latin typeface="+mj-lt"/>
              <a:ea typeface="Cambria"/>
              <a:cs typeface="Cambria"/>
              <a:sym typeface="Cambria"/>
            </a:endParaRPr>
          </a:p>
        </p:txBody>
      </p:sp>
      <p:sp>
        <p:nvSpPr>
          <p:cNvPr id="346" name="Google Shape;346;p26"/>
          <p:cNvSpPr txBox="1"/>
          <p:nvPr/>
        </p:nvSpPr>
        <p:spPr>
          <a:xfrm>
            <a:off x="9637852" y="2600159"/>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0</a:t>
            </a:r>
            <a:endParaRPr sz="2800" b="0" i="0" u="none" strike="noStrike" cap="none">
              <a:solidFill>
                <a:srgbClr val="000000"/>
              </a:solidFill>
              <a:latin typeface="+mj-lt"/>
              <a:ea typeface="Cambria"/>
              <a:cs typeface="Cambria"/>
              <a:sym typeface="Cambria"/>
            </a:endParaRPr>
          </a:p>
        </p:txBody>
      </p:sp>
      <p:sp>
        <p:nvSpPr>
          <p:cNvPr id="347" name="Google Shape;347;p26"/>
          <p:cNvSpPr txBox="1"/>
          <p:nvPr/>
        </p:nvSpPr>
        <p:spPr>
          <a:xfrm>
            <a:off x="8230743" y="2594470"/>
            <a:ext cx="22352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mbria"/>
                <a:cs typeface="Cambria"/>
                <a:sym typeface="Cambria"/>
              </a:rPr>
              <a:t>2</a:t>
            </a:r>
            <a:endParaRPr sz="2800" b="0" i="0" u="none" strike="noStrike" cap="none">
              <a:solidFill>
                <a:srgbClr val="000000"/>
              </a:solidFill>
              <a:latin typeface="+mj-lt"/>
              <a:ea typeface="Cambria"/>
              <a:cs typeface="Cambria"/>
              <a:sym typeface="Cambria"/>
            </a:endParaRPr>
          </a:p>
        </p:txBody>
      </p:sp>
      <p:pic>
        <p:nvPicPr>
          <p:cNvPr id="348" name="Google Shape;348;p26"/>
          <p:cNvPicPr preferRelativeResize="0"/>
          <p:nvPr/>
        </p:nvPicPr>
        <p:blipFill rotWithShape="1">
          <a:blip r:embed="rId11">
            <a:alphaModFix/>
          </a:blip>
          <a:srcRect/>
          <a:stretch/>
        </p:blipFill>
        <p:spPr>
          <a:xfrm>
            <a:off x="1517725" y="3811411"/>
            <a:ext cx="7854875" cy="2457252"/>
          </a:xfrm>
          <a:prstGeom prst="rect">
            <a:avLst/>
          </a:prstGeom>
          <a:noFill/>
          <a:ln>
            <a:noFill/>
          </a:ln>
        </p:spPr>
      </p:pic>
      <p:pic>
        <p:nvPicPr>
          <p:cNvPr id="349" name="Google Shape;349;p26"/>
          <p:cNvPicPr preferRelativeResize="0"/>
          <p:nvPr/>
        </p:nvPicPr>
        <p:blipFill rotWithShape="1">
          <a:blip r:embed="rId12">
            <a:alphaModFix/>
          </a:blip>
          <a:srcRect/>
          <a:stretch/>
        </p:blipFill>
        <p:spPr>
          <a:xfrm>
            <a:off x="10734473" y="0"/>
            <a:ext cx="1448025" cy="796414"/>
          </a:xfrm>
          <a:prstGeom prst="rect">
            <a:avLst/>
          </a:prstGeom>
          <a:noFill/>
          <a:ln>
            <a:noFill/>
          </a:ln>
        </p:spPr>
      </p:pic>
      <p:sp>
        <p:nvSpPr>
          <p:cNvPr id="350" name="Google Shape;350;p2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41</a:t>
            </a:fld>
            <a:endParaRPr>
              <a:latin typeface="+mj-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sp>
        <p:nvSpPr>
          <p:cNvPr id="355" name="Google Shape;355;p27"/>
          <p:cNvSpPr txBox="1">
            <a:spLocks noGrp="1"/>
          </p:cNvSpPr>
          <p:nvPr>
            <p:ph type="title"/>
          </p:nvPr>
        </p:nvSpPr>
        <p:spPr>
          <a:xfrm>
            <a:off x="261620" y="139700"/>
            <a:ext cx="363855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Softmax layer</a:t>
            </a:r>
            <a:endParaRPr sz="4400">
              <a:latin typeface="+mj-lt"/>
              <a:ea typeface="Cambria"/>
              <a:cs typeface="Cambria"/>
              <a:sym typeface="Cambria"/>
            </a:endParaRPr>
          </a:p>
        </p:txBody>
      </p:sp>
      <p:pic>
        <p:nvPicPr>
          <p:cNvPr id="356" name="Google Shape;356;p27" descr="Technologies | Free Full-Text | Hardware Implementation of a Softmax-Like  Function for Deep Learning"/>
          <p:cNvPicPr preferRelativeResize="0"/>
          <p:nvPr/>
        </p:nvPicPr>
        <p:blipFill rotWithShape="1">
          <a:blip r:embed="rId3">
            <a:alphaModFix/>
          </a:blip>
          <a:srcRect/>
          <a:stretch/>
        </p:blipFill>
        <p:spPr>
          <a:xfrm>
            <a:off x="609600" y="1118410"/>
            <a:ext cx="9555355" cy="5739590"/>
          </a:xfrm>
          <a:prstGeom prst="rect">
            <a:avLst/>
          </a:prstGeom>
          <a:noFill/>
          <a:ln>
            <a:noFill/>
          </a:ln>
        </p:spPr>
      </p:pic>
      <p:pic>
        <p:nvPicPr>
          <p:cNvPr id="357" name="Google Shape;357;p27"/>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58" name="Google Shape;358;p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42</a:t>
            </a:fld>
            <a:endParaRPr>
              <a:latin typeface="+mj-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sp>
        <p:nvSpPr>
          <p:cNvPr id="355" name="Google Shape;355;p27"/>
          <p:cNvSpPr txBox="1">
            <a:spLocks noGrp="1"/>
          </p:cNvSpPr>
          <p:nvPr>
            <p:ph type="title"/>
          </p:nvPr>
        </p:nvSpPr>
        <p:spPr>
          <a:xfrm>
            <a:off x="261620" y="139700"/>
            <a:ext cx="363855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Softmax layer</a:t>
            </a:r>
            <a:endParaRPr sz="4400">
              <a:latin typeface="+mj-lt"/>
              <a:ea typeface="Cambria"/>
              <a:cs typeface="Cambria"/>
              <a:sym typeface="Cambria"/>
            </a:endParaRPr>
          </a:p>
        </p:txBody>
      </p:sp>
      <p:pic>
        <p:nvPicPr>
          <p:cNvPr id="357" name="Google Shape;357;p27"/>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58" name="Google Shape;358;p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43</a:t>
            </a:fld>
            <a:endParaRPr>
              <a:latin typeface="+mj-lt"/>
            </a:endParaRPr>
          </a:p>
        </p:txBody>
      </p:sp>
      <p:pic>
        <p:nvPicPr>
          <p:cNvPr id="3" name="Picture 2">
            <a:extLst>
              <a:ext uri="{FF2B5EF4-FFF2-40B4-BE49-F238E27FC236}">
                <a16:creationId xmlns:a16="http://schemas.microsoft.com/office/drawing/2014/main" id="{A5CBAF49-8E28-255C-765D-23E00AC39F7B}"/>
              </a:ext>
            </a:extLst>
          </p:cNvPr>
          <p:cNvPicPr>
            <a:picLocks noChangeAspect="1"/>
          </p:cNvPicPr>
          <p:nvPr/>
        </p:nvPicPr>
        <p:blipFill>
          <a:blip r:embed="rId4"/>
          <a:stretch>
            <a:fillRect/>
          </a:stretch>
        </p:blipFill>
        <p:spPr>
          <a:xfrm>
            <a:off x="1957981" y="1677835"/>
            <a:ext cx="8276037" cy="2057578"/>
          </a:xfrm>
          <a:prstGeom prst="rect">
            <a:avLst/>
          </a:prstGeom>
        </p:spPr>
      </p:pic>
    </p:spTree>
    <p:extLst>
      <p:ext uri="{BB962C8B-B14F-4D97-AF65-F5344CB8AC3E}">
        <p14:creationId xmlns:p14="http://schemas.microsoft.com/office/powerpoint/2010/main" val="3340137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2"/>
        <p:cNvGrpSpPr/>
        <p:nvPr/>
      </p:nvGrpSpPr>
      <p:grpSpPr>
        <a:xfrm>
          <a:off x="0" y="0"/>
          <a:ext cx="0" cy="0"/>
          <a:chOff x="0" y="0"/>
          <a:chExt cx="0" cy="0"/>
        </a:xfrm>
      </p:grpSpPr>
      <p:sp>
        <p:nvSpPr>
          <p:cNvPr id="363" name="Google Shape;363;p28"/>
          <p:cNvSpPr txBox="1">
            <a:spLocks noGrp="1"/>
          </p:cNvSpPr>
          <p:nvPr>
            <p:ph type="title"/>
          </p:nvPr>
        </p:nvSpPr>
        <p:spPr>
          <a:xfrm>
            <a:off x="665901" y="174562"/>
            <a:ext cx="47459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endParaRPr sz="4400">
              <a:latin typeface="Cambria"/>
              <a:ea typeface="Cambria"/>
              <a:cs typeface="Cambria"/>
              <a:sym typeface="Cambria"/>
            </a:endParaRPr>
          </a:p>
        </p:txBody>
      </p:sp>
      <p:pic>
        <p:nvPicPr>
          <p:cNvPr id="364" name="Google Shape;364;p28"/>
          <p:cNvPicPr preferRelativeResize="0"/>
          <p:nvPr/>
        </p:nvPicPr>
        <p:blipFill rotWithShape="1">
          <a:blip r:embed="rId3">
            <a:alphaModFix/>
          </a:blip>
          <a:srcRect/>
          <a:stretch/>
        </p:blipFill>
        <p:spPr>
          <a:xfrm>
            <a:off x="28797" y="27432"/>
            <a:ext cx="12163203" cy="6830568"/>
          </a:xfrm>
          <a:prstGeom prst="rect">
            <a:avLst/>
          </a:prstGeom>
          <a:noFill/>
          <a:ln>
            <a:noFill/>
          </a:ln>
        </p:spPr>
      </p:pic>
      <p:pic>
        <p:nvPicPr>
          <p:cNvPr id="365" name="Google Shape;365;p28"/>
          <p:cNvPicPr preferRelativeResize="0"/>
          <p:nvPr/>
        </p:nvPicPr>
        <p:blipFill rotWithShape="1">
          <a:blip r:embed="rId4">
            <a:alphaModFix/>
          </a:blip>
          <a:srcRect/>
          <a:stretch/>
        </p:blipFill>
        <p:spPr>
          <a:xfrm>
            <a:off x="10734473" y="0"/>
            <a:ext cx="1448025" cy="796414"/>
          </a:xfrm>
          <a:prstGeom prst="rect">
            <a:avLst/>
          </a:prstGeom>
          <a:noFill/>
          <a:ln>
            <a:noFill/>
          </a:ln>
        </p:spPr>
      </p:pic>
      <p:pic>
        <p:nvPicPr>
          <p:cNvPr id="366" name="Google Shape;366;p28"/>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67" name="Google Shape;367;p2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18745" y="1069211"/>
            <a:ext cx="11271739" cy="5699765"/>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The color on the previous plot shows fresh holding the upward of the </a:t>
            </a:r>
            <a:r>
              <a:rPr lang="en-US" sz="2400" dirty="0" err="1">
                <a:latin typeface="+mj-lt"/>
                <a:ea typeface="Calibri"/>
                <a:cs typeface="Calibri"/>
                <a:sym typeface="Calibri"/>
              </a:rPr>
              <a:t>Softmax</a:t>
            </a:r>
            <a:r>
              <a:rPr lang="en-US" sz="2400" dirty="0">
                <a:latin typeface="+mj-lt"/>
                <a:ea typeface="Calibri"/>
                <a:cs typeface="Calibri"/>
                <a:sym typeface="Calibri"/>
              </a:rPr>
              <a:t> classifier, and coloring in the input base on which one of the three outputs have the highest probability.</a:t>
            </a:r>
          </a:p>
          <a:p>
            <a:pPr marL="254000" marR="316865" lvl="0" indent="-229234">
              <a:lnSpc>
                <a:spcPct val="109375"/>
              </a:lnSpc>
              <a:buSzPts val="3200"/>
              <a:buFont typeface="Arial"/>
              <a:buChar char="•"/>
            </a:pPr>
            <a:r>
              <a:rPr lang="en-US" sz="2400" dirty="0">
                <a:latin typeface="+mj-lt"/>
                <a:ea typeface="Calibri"/>
                <a:cs typeface="Calibri"/>
                <a:sym typeface="Calibri"/>
              </a:rPr>
              <a:t>So we can maybe we kind of see that this is like a generalization of logistic regression with sort of linear decision boundaries, but with more than two classes class 0, 1, the class could be 0, 1, or 2. Here's another example of the decision boundary that a </a:t>
            </a:r>
            <a:r>
              <a:rPr lang="en-US" sz="2400" dirty="0" err="1">
                <a:latin typeface="+mj-lt"/>
                <a:ea typeface="Calibri"/>
                <a:cs typeface="Calibri"/>
                <a:sym typeface="Calibri"/>
              </a:rPr>
              <a:t>Softmax</a:t>
            </a:r>
            <a:r>
              <a:rPr lang="en-US" sz="2400" dirty="0">
                <a:latin typeface="+mj-lt"/>
                <a:ea typeface="Calibri"/>
                <a:cs typeface="Calibri"/>
                <a:sym typeface="Calibri"/>
              </a:rPr>
              <a:t> classifier represents when three normal datasets with three classes.</a:t>
            </a:r>
          </a:p>
          <a:p>
            <a:pPr marL="254000" marR="316865" lvl="0" indent="-229234">
              <a:lnSpc>
                <a:spcPct val="109375"/>
              </a:lnSpc>
              <a:buSzPts val="3200"/>
              <a:buFont typeface="Arial"/>
              <a:buChar char="•"/>
            </a:pPr>
            <a:r>
              <a:rPr lang="en-US" sz="2400" dirty="0">
                <a:latin typeface="+mj-lt"/>
                <a:ea typeface="Calibri"/>
                <a:cs typeface="Calibri"/>
                <a:sym typeface="Calibri"/>
              </a:rPr>
              <a:t>The plot has intuition that the decision boundary between any two classes will be more linear. That's why you see for example that decision boundary between the yellow and the various classes, that's the linear boundary where the purple and red linear in boundary between the purple and yellow and other linear decision boundary. But able to use these different linear functions in order to separate the space into three classes.</a:t>
            </a: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Softmax</a:t>
            </a:r>
            <a:r>
              <a:rPr lang="en-US" sz="4400" dirty="0">
                <a:latin typeface="+mj-lt"/>
                <a:ea typeface="Cambria"/>
                <a:cs typeface="Cambria"/>
                <a:sym typeface="Cambria"/>
              </a:rPr>
              <a:t> examples</a:t>
            </a: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45</a:t>
            </a:fld>
            <a:endParaRPr>
              <a:latin typeface="+mj-lt"/>
            </a:endParaRPr>
          </a:p>
        </p:txBody>
      </p:sp>
    </p:spTree>
    <p:extLst>
      <p:ext uri="{BB962C8B-B14F-4D97-AF65-F5344CB8AC3E}">
        <p14:creationId xmlns:p14="http://schemas.microsoft.com/office/powerpoint/2010/main" val="374421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18745" y="1069211"/>
            <a:ext cx="11271739" cy="4089581"/>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Let's look at the plot some examples with more classes. So it's an example with C equals 4, so that the green class and </a:t>
            </a:r>
            <a:r>
              <a:rPr lang="en-US" sz="2400" dirty="0" err="1">
                <a:latin typeface="+mj-lt"/>
                <a:ea typeface="Calibri"/>
                <a:cs typeface="Calibri"/>
                <a:sym typeface="Calibri"/>
              </a:rPr>
              <a:t>Softmax</a:t>
            </a:r>
            <a:r>
              <a:rPr lang="en-US" sz="2400" dirty="0">
                <a:latin typeface="+mj-lt"/>
                <a:ea typeface="Calibri"/>
                <a:cs typeface="Calibri"/>
                <a:sym typeface="Calibri"/>
              </a:rPr>
              <a:t> can continue to represent these types of linear decision boundaries between multiple classes. So here's one more example with C equals 5 classes, and here's one in the plot above last example with C equals 6.</a:t>
            </a:r>
          </a:p>
          <a:p>
            <a:pPr marL="254000" marR="316865" lvl="0" indent="-229234">
              <a:lnSpc>
                <a:spcPct val="109375"/>
              </a:lnSpc>
              <a:buSzPts val="3200"/>
              <a:buFont typeface="Arial"/>
              <a:buChar char="•"/>
            </a:pPr>
            <a:r>
              <a:rPr lang="en-US" sz="2400" dirty="0">
                <a:latin typeface="+mj-lt"/>
                <a:ea typeface="Calibri"/>
                <a:cs typeface="Calibri"/>
                <a:sym typeface="Calibri"/>
              </a:rPr>
              <a:t>So the plot shows the type of things the </a:t>
            </a:r>
            <a:r>
              <a:rPr lang="en-US" sz="2400" dirty="0" err="1">
                <a:latin typeface="+mj-lt"/>
                <a:ea typeface="Calibri"/>
                <a:cs typeface="Calibri"/>
                <a:sym typeface="Calibri"/>
              </a:rPr>
              <a:t>Softmax</a:t>
            </a:r>
            <a:r>
              <a:rPr lang="en-US" sz="2400" dirty="0">
                <a:latin typeface="+mj-lt"/>
                <a:ea typeface="Calibri"/>
                <a:cs typeface="Calibri"/>
                <a:sym typeface="Calibri"/>
              </a:rPr>
              <a:t> classifier can do when there is no hidden layer of class, even much deeper neural network with x and then some hidden units, and then more hidden units, and so on. Then you can learn even more complex non-linear decision boundaries to separate out multiple different classes.</a:t>
            </a: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Softmax</a:t>
            </a:r>
            <a:r>
              <a:rPr lang="en-US" sz="4400" dirty="0">
                <a:latin typeface="+mj-lt"/>
                <a:ea typeface="Cambria"/>
                <a:cs typeface="Cambria"/>
                <a:sym typeface="Cambria"/>
              </a:rPr>
              <a:t> examples</a:t>
            </a: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46</a:t>
            </a:fld>
            <a:endParaRPr>
              <a:latin typeface="+mj-lt"/>
            </a:endParaRPr>
          </a:p>
        </p:txBody>
      </p:sp>
    </p:spTree>
    <p:extLst>
      <p:ext uri="{BB962C8B-B14F-4D97-AF65-F5344CB8AC3E}">
        <p14:creationId xmlns:p14="http://schemas.microsoft.com/office/powerpoint/2010/main" val="1391510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372" name="Google Shape;372;p29"/>
          <p:cNvSpPr txBox="1">
            <a:spLocks noGrp="1"/>
          </p:cNvSpPr>
          <p:nvPr>
            <p:ph type="title"/>
          </p:nvPr>
        </p:nvSpPr>
        <p:spPr>
          <a:xfrm>
            <a:off x="1564422" y="1170063"/>
            <a:ext cx="9710129" cy="2109808"/>
          </a:xfrm>
          <a:prstGeom prst="rect">
            <a:avLst/>
          </a:prstGeom>
          <a:noFill/>
          <a:ln>
            <a:noFill/>
          </a:ln>
        </p:spPr>
        <p:txBody>
          <a:bodyPr spcFirstLastPara="1" wrap="square" lIns="0" tIns="114300" rIns="0" bIns="0" anchor="t" anchorCtr="0">
            <a:spAutoFit/>
          </a:bodyPr>
          <a:lstStyle/>
          <a:p>
            <a:pPr marL="5033645" marR="5080" lvl="0" indent="-186690">
              <a:lnSpc>
                <a:spcPct val="108333"/>
              </a:lnSpc>
            </a:pPr>
            <a:r>
              <a:rPr lang="en-US" dirty="0">
                <a:latin typeface="+mj-lt"/>
              </a:rPr>
              <a:t>Multi-class classification</a:t>
            </a:r>
            <a:endParaRPr dirty="0">
              <a:latin typeface="+mj-lt"/>
            </a:endParaRPr>
          </a:p>
        </p:txBody>
      </p:sp>
      <p:sp>
        <p:nvSpPr>
          <p:cNvPr id="373" name="Google Shape;373;p29"/>
          <p:cNvSpPr txBox="1"/>
          <p:nvPr/>
        </p:nvSpPr>
        <p:spPr>
          <a:xfrm>
            <a:off x="5015966" y="3513279"/>
            <a:ext cx="6908800" cy="2022590"/>
          </a:xfrm>
          <a:prstGeom prst="rect">
            <a:avLst/>
          </a:prstGeom>
          <a:noFill/>
          <a:ln>
            <a:noFill/>
          </a:ln>
        </p:spPr>
        <p:txBody>
          <a:bodyPr spcFirstLastPara="1" wrap="square" lIns="0" tIns="27925" rIns="0" bIns="0" anchor="t" anchorCtr="0">
            <a:spAutoFit/>
          </a:bodyPr>
          <a:lstStyle/>
          <a:p>
            <a:pPr marL="445769" marR="5080" lvl="0" indent="-433704" algn="ctr">
              <a:lnSpc>
                <a:spcPct val="119696"/>
              </a:lnSpc>
              <a:buSzPts val="6600"/>
            </a:pPr>
            <a:r>
              <a:rPr lang="en-US" sz="5400" dirty="0">
                <a:latin typeface="+mj-lt"/>
                <a:ea typeface="Calibri"/>
                <a:cs typeface="Calibri"/>
                <a:sym typeface="Calibri"/>
              </a:rPr>
              <a:t>Training a </a:t>
            </a:r>
            <a:r>
              <a:rPr lang="en-US" sz="5400" dirty="0" err="1">
                <a:latin typeface="+mj-lt"/>
                <a:ea typeface="Calibri"/>
                <a:cs typeface="Calibri"/>
                <a:sym typeface="Calibri"/>
              </a:rPr>
              <a:t>Softmax</a:t>
            </a:r>
            <a:r>
              <a:rPr lang="en-US" sz="5400" dirty="0">
                <a:latin typeface="+mj-lt"/>
                <a:ea typeface="Calibri"/>
                <a:cs typeface="Calibri"/>
                <a:sym typeface="Calibri"/>
              </a:rPr>
              <a:t> Classifier</a:t>
            </a:r>
            <a:endParaRPr sz="5400" b="0" i="0" u="none" strike="noStrike" cap="none" dirty="0">
              <a:solidFill>
                <a:srgbClr val="000000"/>
              </a:solidFill>
              <a:latin typeface="+mj-lt"/>
              <a:ea typeface="Calibri"/>
              <a:cs typeface="Calibri"/>
              <a:sym typeface="Calibri"/>
            </a:endParaRPr>
          </a:p>
        </p:txBody>
      </p:sp>
      <p:sp>
        <p:nvSpPr>
          <p:cNvPr id="374" name="Google Shape;374;p29"/>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375" name="Google Shape;375;p29"/>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76" name="Google Shape;376;p2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47</a:t>
            </a:fld>
            <a:endParaRPr>
              <a:latin typeface="+mj-l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4089581"/>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a:latin typeface="+mj-lt"/>
                <a:ea typeface="Calibri"/>
                <a:cs typeface="Calibri"/>
                <a:sym typeface="Calibri"/>
              </a:rPr>
              <a:t>In binary classification, we have two possible labels, either 0 or 1, and we are trying to recognize one of two classes. However, in multiclass classification, we have multiple possible classes, and we want to recognize one of C classes. For example, instead of just recognizing cats, we want to recognize cats, dogs, and baby chicks. In this case, we have four possible classes, including an "other" or "none of the above" class.</a:t>
            </a:r>
          </a:p>
          <a:p>
            <a:pPr marL="254000" marR="316865" lvl="0" indent="-229234">
              <a:lnSpc>
                <a:spcPct val="109375"/>
              </a:lnSpc>
              <a:buSzPts val="3200"/>
              <a:buFont typeface="Arial"/>
              <a:buChar char="•"/>
            </a:pPr>
            <a:r>
              <a:rPr lang="en-US" sz="2400" dirty="0">
                <a:latin typeface="+mj-lt"/>
                <a:ea typeface="Calibri"/>
                <a:cs typeface="Calibri"/>
                <a:sym typeface="Calibri"/>
              </a:rPr>
              <a:t>To implement this, we need to build a new neural network with an upper layer that has C units, where C is the number of classes we want to categorize the inputs into. The output labels, represented as y hat, will be a C by 1 dimensional vector that outputs the probability of each of the C classes.</a:t>
            </a:r>
            <a:endParaRPr sz="2400" b="0" i="0" u="none" strike="noStrike" cap="none" dirty="0">
              <a:solidFill>
                <a:srgbClr val="000000"/>
              </a:solidFill>
              <a:latin typeface="+mj-lt"/>
              <a:ea typeface="Calibri"/>
              <a:cs typeface="Calibri"/>
              <a:sym typeface="Calibri"/>
            </a:endParaRP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Training a </a:t>
            </a:r>
            <a:r>
              <a:rPr lang="en-US" sz="4400" dirty="0" err="1">
                <a:latin typeface="+mj-lt"/>
                <a:ea typeface="Cambria"/>
                <a:cs typeface="Cambria"/>
                <a:sym typeface="Cambria"/>
              </a:rPr>
              <a:t>Softmax</a:t>
            </a:r>
            <a:r>
              <a:rPr lang="en-US" sz="4400" dirty="0">
                <a:latin typeface="+mj-lt"/>
                <a:ea typeface="Cambria"/>
                <a:cs typeface="Cambria"/>
                <a:sym typeface="Cambria"/>
              </a:rPr>
              <a:t> Classifier</a:t>
            </a: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48</a:t>
            </a:fld>
            <a:endParaRPr>
              <a:latin typeface="+mj-lt"/>
            </a:endParaRPr>
          </a:p>
        </p:txBody>
      </p:sp>
    </p:spTree>
    <p:extLst>
      <p:ext uri="{BB962C8B-B14F-4D97-AF65-F5344CB8AC3E}">
        <p14:creationId xmlns:p14="http://schemas.microsoft.com/office/powerpoint/2010/main" val="1263455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372" name="Google Shape;372;p29"/>
          <p:cNvSpPr txBox="1">
            <a:spLocks noGrp="1"/>
          </p:cNvSpPr>
          <p:nvPr>
            <p:ph type="title"/>
          </p:nvPr>
        </p:nvSpPr>
        <p:spPr>
          <a:xfrm>
            <a:off x="1564422" y="1170063"/>
            <a:ext cx="9710129" cy="2109808"/>
          </a:xfrm>
          <a:prstGeom prst="rect">
            <a:avLst/>
          </a:prstGeom>
          <a:noFill/>
          <a:ln>
            <a:noFill/>
          </a:ln>
        </p:spPr>
        <p:txBody>
          <a:bodyPr spcFirstLastPara="1" wrap="square" lIns="0" tIns="114300" rIns="0" bIns="0" anchor="t" anchorCtr="0">
            <a:spAutoFit/>
          </a:bodyPr>
          <a:lstStyle/>
          <a:p>
            <a:pPr marL="5033645" marR="5080" lvl="0" indent="-186690" algn="l" rtl="0">
              <a:lnSpc>
                <a:spcPct val="108333"/>
              </a:lnSpc>
              <a:spcBef>
                <a:spcPts val="0"/>
              </a:spcBef>
              <a:spcAft>
                <a:spcPts val="0"/>
              </a:spcAft>
              <a:buSzPts val="1400"/>
              <a:buNone/>
            </a:pPr>
            <a:r>
              <a:rPr lang="en-US" dirty="0">
                <a:latin typeface="+mj-lt"/>
              </a:rPr>
              <a:t>Programming Frameworks</a:t>
            </a:r>
            <a:endParaRPr dirty="0">
              <a:latin typeface="+mj-lt"/>
            </a:endParaRPr>
          </a:p>
        </p:txBody>
      </p:sp>
      <p:sp>
        <p:nvSpPr>
          <p:cNvPr id="373" name="Google Shape;373;p29"/>
          <p:cNvSpPr txBox="1"/>
          <p:nvPr/>
        </p:nvSpPr>
        <p:spPr>
          <a:xfrm>
            <a:off x="6002362" y="3806685"/>
            <a:ext cx="5354485" cy="2022590"/>
          </a:xfrm>
          <a:prstGeom prst="rect">
            <a:avLst/>
          </a:prstGeom>
          <a:noFill/>
          <a:ln>
            <a:noFill/>
          </a:ln>
        </p:spPr>
        <p:txBody>
          <a:bodyPr spcFirstLastPara="1" wrap="square" lIns="0" tIns="27925" rIns="0" bIns="0" anchor="t" anchorCtr="0">
            <a:spAutoFit/>
          </a:bodyPr>
          <a:lstStyle/>
          <a:p>
            <a:pPr marL="445769" marR="5080" lvl="0" indent="-433704"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Deep Learning frameworks</a:t>
            </a:r>
            <a:endParaRPr sz="5400" b="0" i="0" u="none" strike="noStrike" cap="none" dirty="0">
              <a:solidFill>
                <a:srgbClr val="000000"/>
              </a:solidFill>
              <a:latin typeface="+mj-lt"/>
              <a:ea typeface="Calibri"/>
              <a:cs typeface="Calibri"/>
              <a:sym typeface="Calibri"/>
            </a:endParaRPr>
          </a:p>
        </p:txBody>
      </p:sp>
      <p:sp>
        <p:nvSpPr>
          <p:cNvPr id="374" name="Google Shape;374;p29"/>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375" name="Google Shape;375;p29"/>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76" name="Google Shape;376;p2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49</a:t>
            </a:fld>
            <a:endParaRPr>
              <a:latin typeface="+mj-lt"/>
            </a:endParaRPr>
          </a:p>
        </p:txBody>
      </p:sp>
    </p:spTree>
    <p:extLst>
      <p:ext uri="{BB962C8B-B14F-4D97-AF65-F5344CB8AC3E}">
        <p14:creationId xmlns:p14="http://schemas.microsoft.com/office/powerpoint/2010/main" val="130028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460819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err="1">
                <a:latin typeface="+mj-lt"/>
                <a:ea typeface="Cambria"/>
                <a:cs typeface="Cambria"/>
                <a:sym typeface="Cambria"/>
              </a:rPr>
              <a:t>Hyperparameters</a:t>
            </a:r>
            <a:endParaRPr sz="4400" dirty="0">
              <a:latin typeface="+mj-lt"/>
              <a:ea typeface="Cambria"/>
              <a:cs typeface="Cambria"/>
              <a:sym typeface="Cambria"/>
            </a:endParaRP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a:t>
            </a:fld>
            <a:endParaRPr>
              <a:latin typeface="+mj-lt"/>
            </a:endParaRPr>
          </a:p>
        </p:txBody>
      </p:sp>
      <p:sp>
        <p:nvSpPr>
          <p:cNvPr id="2" name="TextBox 1"/>
          <p:cNvSpPr txBox="1"/>
          <p:nvPr/>
        </p:nvSpPr>
        <p:spPr>
          <a:xfrm>
            <a:off x="386862" y="1230923"/>
            <a:ext cx="11359661" cy="821763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Traditionally, </a:t>
            </a:r>
            <a:r>
              <a:rPr lang="en-US" sz="2400" dirty="0" err="1">
                <a:latin typeface="+mj-lt"/>
              </a:rPr>
              <a:t>hyperparameters</a:t>
            </a:r>
            <a:r>
              <a:rPr lang="en-US" sz="2400" dirty="0">
                <a:latin typeface="+mj-lt"/>
              </a:rPr>
              <a:t> were sampled on a grid, but in deep learning, it's recommended to sample </a:t>
            </a:r>
            <a:r>
              <a:rPr lang="en-US" sz="2400" dirty="0" err="1">
                <a:latin typeface="+mj-lt"/>
              </a:rPr>
              <a:t>hyperparameters</a:t>
            </a:r>
            <a:r>
              <a:rPr lang="en-US" sz="2400" dirty="0">
                <a:latin typeface="+mj-lt"/>
              </a:rPr>
              <a:t> randomly instead. This is because it's difficult to know in advance which </a:t>
            </a:r>
            <a:r>
              <a:rPr lang="en-US" sz="2400" dirty="0" err="1">
                <a:latin typeface="+mj-lt"/>
              </a:rPr>
              <a:t>hyperparameters</a:t>
            </a:r>
            <a:r>
              <a:rPr lang="en-US" sz="2400" dirty="0">
                <a:latin typeface="+mj-lt"/>
              </a:rPr>
              <a:t> are most important for a specific problem. </a:t>
            </a:r>
            <a:r>
              <a:rPr lang="en-US" sz="2400" b="1" dirty="0">
                <a:latin typeface="+mj-lt"/>
              </a:rPr>
              <a:t>Random sampling</a:t>
            </a:r>
            <a:r>
              <a:rPr lang="en-US" sz="2400" dirty="0">
                <a:latin typeface="+mj-lt"/>
              </a:rPr>
              <a:t> allows for a more rich exploration of a wide range of </a:t>
            </a:r>
            <a:r>
              <a:rPr lang="en-US" sz="2400" dirty="0" err="1">
                <a:latin typeface="+mj-lt"/>
              </a:rPr>
              <a:t>hyperparameters</a:t>
            </a:r>
            <a:r>
              <a:rPr lang="en-US" sz="2400" dirty="0">
                <a:latin typeface="+mj-lt"/>
              </a:rPr>
              <a:t>, which increases the likelihood of finding the best setting.</a:t>
            </a:r>
          </a:p>
          <a:p>
            <a:pPr marL="342900" indent="-342900">
              <a:buFont typeface="Arial" panose="020B0604020202020204" pitchFamily="34" charset="0"/>
              <a:buChar char="•"/>
            </a:pPr>
            <a:r>
              <a:rPr lang="en-US" sz="2400" dirty="0">
                <a:latin typeface="+mj-lt"/>
              </a:rPr>
              <a:t>Another common practice in </a:t>
            </a:r>
            <a:r>
              <a:rPr lang="en-US" sz="2400" dirty="0" err="1">
                <a:latin typeface="+mj-lt"/>
              </a:rPr>
              <a:t>hyperparameter</a:t>
            </a:r>
            <a:r>
              <a:rPr lang="en-US" sz="2400" dirty="0">
                <a:latin typeface="+mj-lt"/>
              </a:rPr>
              <a:t> tuning is a </a:t>
            </a:r>
            <a:r>
              <a:rPr lang="en-US" sz="2400" b="1" dirty="0">
                <a:latin typeface="+mj-lt"/>
              </a:rPr>
              <a:t>coarse-to-fine sampling scheme</a:t>
            </a:r>
            <a:r>
              <a:rPr lang="en-US" sz="2400" dirty="0">
                <a:latin typeface="+mj-lt"/>
              </a:rPr>
              <a:t>. This involves starting with a coarse sampling of the </a:t>
            </a:r>
            <a:r>
              <a:rPr lang="en-US" sz="2400" dirty="0" err="1">
                <a:latin typeface="+mj-lt"/>
              </a:rPr>
              <a:t>hyperparameter</a:t>
            </a:r>
            <a:r>
              <a:rPr lang="en-US" sz="2400" dirty="0">
                <a:latin typeface="+mj-lt"/>
              </a:rPr>
              <a:t> space and then zooming in on promising regions for more dense sampling. This can help focus resources on the most promising areas of the </a:t>
            </a:r>
            <a:r>
              <a:rPr lang="en-US" sz="2400" dirty="0" err="1">
                <a:latin typeface="+mj-lt"/>
              </a:rPr>
              <a:t>hyperparameter</a:t>
            </a:r>
            <a:r>
              <a:rPr lang="en-US" sz="2400" dirty="0">
                <a:latin typeface="+mj-lt"/>
              </a:rPr>
              <a:t> space.</a:t>
            </a:r>
          </a:p>
          <a:p>
            <a:pPr marL="342900" indent="-342900">
              <a:buFont typeface="Arial" panose="020B0604020202020204" pitchFamily="34" charset="0"/>
              <a:buChar char="•"/>
            </a:pPr>
            <a:r>
              <a:rPr lang="en-US" sz="2400" b="1" dirty="0">
                <a:latin typeface="+mj-lt"/>
              </a:rPr>
              <a:t>Random sampling</a:t>
            </a:r>
            <a:r>
              <a:rPr lang="en-US" sz="2400" dirty="0">
                <a:latin typeface="+mj-lt"/>
              </a:rPr>
              <a:t> and a </a:t>
            </a:r>
            <a:r>
              <a:rPr lang="en-US" sz="2400" b="1" dirty="0">
                <a:latin typeface="+mj-lt"/>
              </a:rPr>
              <a:t>coarse-to-fine sampling scheme</a:t>
            </a:r>
            <a:r>
              <a:rPr lang="en-US" sz="2400" dirty="0">
                <a:latin typeface="+mj-lt"/>
              </a:rPr>
              <a:t> is used to systematically organize the </a:t>
            </a:r>
            <a:r>
              <a:rPr lang="en-US" sz="2400" dirty="0" err="1">
                <a:latin typeface="+mj-lt"/>
              </a:rPr>
              <a:t>hyperparameter</a:t>
            </a:r>
            <a:r>
              <a:rPr lang="en-US" sz="2400" dirty="0">
                <a:latin typeface="+mj-lt"/>
              </a:rPr>
              <a:t> tuning process. The goal is to try out a wide range of values for each </a:t>
            </a:r>
            <a:r>
              <a:rPr lang="en-US" sz="2400" dirty="0" err="1">
                <a:latin typeface="+mj-lt"/>
              </a:rPr>
              <a:t>hyperparameter</a:t>
            </a:r>
            <a:r>
              <a:rPr lang="en-US" sz="2400" dirty="0">
                <a:latin typeface="+mj-lt"/>
              </a:rPr>
              <a:t> to find the best setting for the specific problem.</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p:txBody>
      </p:sp>
    </p:spTree>
    <p:extLst>
      <p:ext uri="{BB962C8B-B14F-4D97-AF65-F5344CB8AC3E}">
        <p14:creationId xmlns:p14="http://schemas.microsoft.com/office/powerpoint/2010/main" val="2188143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80"/>
        <p:cNvGrpSpPr/>
        <p:nvPr/>
      </p:nvGrpSpPr>
      <p:grpSpPr>
        <a:xfrm>
          <a:off x="0" y="0"/>
          <a:ext cx="0" cy="0"/>
          <a:chOff x="0" y="0"/>
          <a:chExt cx="0" cy="0"/>
        </a:xfrm>
      </p:grpSpPr>
      <p:sp>
        <p:nvSpPr>
          <p:cNvPr id="381" name="Google Shape;381;p30"/>
          <p:cNvSpPr txBox="1">
            <a:spLocks noGrp="1"/>
          </p:cNvSpPr>
          <p:nvPr>
            <p:ph type="title"/>
          </p:nvPr>
        </p:nvSpPr>
        <p:spPr>
          <a:xfrm>
            <a:off x="261620" y="139700"/>
            <a:ext cx="68980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Deep learning frameworks</a:t>
            </a:r>
            <a:endParaRPr sz="4400" dirty="0">
              <a:latin typeface="+mj-lt"/>
              <a:ea typeface="Cambria"/>
              <a:cs typeface="Cambria"/>
              <a:sym typeface="Cambria"/>
            </a:endParaRPr>
          </a:p>
        </p:txBody>
      </p:sp>
      <p:sp>
        <p:nvSpPr>
          <p:cNvPr id="382" name="Google Shape;382;p30"/>
          <p:cNvSpPr txBox="1"/>
          <p:nvPr/>
        </p:nvSpPr>
        <p:spPr>
          <a:xfrm>
            <a:off x="830441" y="1195031"/>
            <a:ext cx="2212340" cy="5559835"/>
          </a:xfrm>
          <a:prstGeom prst="rect">
            <a:avLst/>
          </a:prstGeom>
          <a:noFill/>
          <a:ln>
            <a:noFill/>
          </a:ln>
        </p:spPr>
        <p:txBody>
          <a:bodyPr spcFirstLastPara="1" wrap="square" lIns="0" tIns="55225" rIns="0" bIns="0" anchor="t" anchorCtr="0">
            <a:spAutoFit/>
          </a:bodyPr>
          <a:lstStyle/>
          <a:p>
            <a:pPr marL="241300" marR="0" lvl="0" indent="-229234"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Caffe/Caffe2</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CNTK</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DL4J</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Keras</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Lasagne</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35"/>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mxnet</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2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PaddlePaddle</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TensorFlow</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Theano</a:t>
            </a:r>
            <a:endParaRPr sz="2800" b="0" i="0" u="none" strike="noStrike" cap="none">
              <a:solidFill>
                <a:srgbClr val="000000"/>
              </a:solidFill>
              <a:latin typeface="+mj-lt"/>
              <a:ea typeface="Calibri"/>
              <a:cs typeface="Calibri"/>
              <a:sym typeface="Calibri"/>
            </a:endParaRPr>
          </a:p>
          <a:p>
            <a:pPr marL="241300" marR="0" lvl="0" indent="-229234" algn="l" rtl="0">
              <a:lnSpc>
                <a:spcPct val="100000"/>
              </a:lnSpc>
              <a:spcBef>
                <a:spcPts val="340"/>
              </a:spcBef>
              <a:spcAft>
                <a:spcPts val="0"/>
              </a:spcAft>
              <a:buClr>
                <a:srgbClr val="000000"/>
              </a:buClr>
              <a:buSzPts val="2800"/>
              <a:buFont typeface="Arial"/>
              <a:buChar char="•"/>
            </a:pPr>
            <a:r>
              <a:rPr lang="en-US" sz="2800" b="0" i="0" u="none" strike="noStrike" cap="none">
                <a:solidFill>
                  <a:srgbClr val="000000"/>
                </a:solidFill>
                <a:latin typeface="+mj-lt"/>
                <a:ea typeface="Calibri"/>
                <a:cs typeface="Calibri"/>
                <a:sym typeface="Calibri"/>
              </a:rPr>
              <a:t>Torch</a:t>
            </a:r>
            <a:endParaRPr sz="2800" b="0" i="0" u="none" strike="noStrike" cap="none">
              <a:solidFill>
                <a:srgbClr val="000000"/>
              </a:solidFill>
              <a:latin typeface="+mj-lt"/>
              <a:ea typeface="Calibri"/>
              <a:cs typeface="Calibri"/>
              <a:sym typeface="Calibri"/>
            </a:endParaRPr>
          </a:p>
        </p:txBody>
      </p:sp>
      <p:sp>
        <p:nvSpPr>
          <p:cNvPr id="383" name="Google Shape;383;p30"/>
          <p:cNvSpPr txBox="1"/>
          <p:nvPr/>
        </p:nvSpPr>
        <p:spPr>
          <a:xfrm>
            <a:off x="5329848" y="1241971"/>
            <a:ext cx="5473700" cy="3468257"/>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mj-lt"/>
                <a:ea typeface="Calibri"/>
                <a:cs typeface="Calibri"/>
                <a:sym typeface="Calibri"/>
              </a:rPr>
              <a:t>Choosing deep learning frameworks</a:t>
            </a:r>
            <a:endParaRPr sz="2800" b="0" i="0" u="none" strike="noStrike" cap="none">
              <a:solidFill>
                <a:srgbClr val="000000"/>
              </a:solidFill>
              <a:latin typeface="+mj-lt"/>
              <a:ea typeface="Calibri"/>
              <a:cs typeface="Calibri"/>
              <a:sym typeface="Calibri"/>
            </a:endParaRPr>
          </a:p>
          <a:p>
            <a:pPr marL="298450" marR="5080" lvl="0" indent="-286385" algn="l" rtl="0">
              <a:lnSpc>
                <a:spcPct val="117857"/>
              </a:lnSpc>
              <a:spcBef>
                <a:spcPts val="200"/>
              </a:spcBef>
              <a:spcAft>
                <a:spcPts val="0"/>
              </a:spcAft>
              <a:buClr>
                <a:srgbClr val="000000"/>
              </a:buClr>
              <a:buSzPts val="2800"/>
              <a:buFont typeface="Calibri"/>
              <a:buChar char="-"/>
            </a:pPr>
            <a:r>
              <a:rPr lang="en-US" sz="2800" b="0" i="0" u="none" strike="noStrike" cap="none">
                <a:solidFill>
                  <a:srgbClr val="000000"/>
                </a:solidFill>
                <a:latin typeface="+mj-lt"/>
                <a:ea typeface="Calibri"/>
                <a:cs typeface="Calibri"/>
                <a:sym typeface="Calibri"/>
              </a:rPr>
              <a:t>Ease of programming (development and deployment)</a:t>
            </a:r>
            <a:endParaRPr sz="2800" b="0" i="0" u="none" strike="noStrike" cap="none">
              <a:solidFill>
                <a:srgbClr val="000000"/>
              </a:solidFill>
              <a:latin typeface="+mj-lt"/>
              <a:ea typeface="Calibri"/>
              <a:cs typeface="Calibri"/>
              <a:sym typeface="Calibri"/>
            </a:endParaRPr>
          </a:p>
          <a:p>
            <a:pPr marL="298450" marR="0" lvl="0" indent="-286385" algn="l" rtl="0">
              <a:lnSpc>
                <a:spcPct val="117857"/>
              </a:lnSpc>
              <a:spcBef>
                <a:spcPts val="0"/>
              </a:spcBef>
              <a:spcAft>
                <a:spcPts val="0"/>
              </a:spcAft>
              <a:buClr>
                <a:srgbClr val="000000"/>
              </a:buClr>
              <a:buSzPts val="2800"/>
              <a:buFont typeface="Calibri"/>
              <a:buChar char="-"/>
            </a:pPr>
            <a:r>
              <a:rPr lang="en-US" sz="2800" b="0" i="0" u="none" strike="noStrike" cap="none">
                <a:solidFill>
                  <a:srgbClr val="000000"/>
                </a:solidFill>
                <a:latin typeface="+mj-lt"/>
                <a:ea typeface="Calibri"/>
                <a:cs typeface="Calibri"/>
                <a:sym typeface="Calibri"/>
              </a:rPr>
              <a:t>Running speed</a:t>
            </a:r>
            <a:endParaRPr sz="2800" b="0" i="0" u="none" strike="noStrike" cap="none">
              <a:solidFill>
                <a:srgbClr val="000000"/>
              </a:solidFill>
              <a:latin typeface="+mj-lt"/>
              <a:ea typeface="Calibri"/>
              <a:cs typeface="Calibri"/>
              <a:sym typeface="Calibri"/>
            </a:endParaRPr>
          </a:p>
          <a:p>
            <a:pPr marL="298450" marR="147955" lvl="0" indent="-286385" algn="l" rtl="0">
              <a:lnSpc>
                <a:spcPct val="117857"/>
              </a:lnSpc>
              <a:spcBef>
                <a:spcPts val="195"/>
              </a:spcBef>
              <a:spcAft>
                <a:spcPts val="0"/>
              </a:spcAft>
              <a:buClr>
                <a:srgbClr val="000000"/>
              </a:buClr>
              <a:buSzPts val="2800"/>
              <a:buFont typeface="Calibri"/>
              <a:buChar char="-"/>
            </a:pPr>
            <a:r>
              <a:rPr lang="en-US" sz="2800" b="0" i="0" u="none" strike="noStrike" cap="none">
                <a:solidFill>
                  <a:srgbClr val="000000"/>
                </a:solidFill>
                <a:latin typeface="+mj-lt"/>
                <a:ea typeface="Calibri"/>
                <a:cs typeface="Calibri"/>
                <a:sym typeface="Calibri"/>
              </a:rPr>
              <a:t>Truly open (open source with good governance)</a:t>
            </a:r>
            <a:endParaRPr sz="2800" b="0" i="0" u="none" strike="noStrike" cap="none">
              <a:solidFill>
                <a:srgbClr val="000000"/>
              </a:solidFill>
              <a:latin typeface="+mj-lt"/>
              <a:ea typeface="Calibri"/>
              <a:cs typeface="Calibri"/>
              <a:sym typeface="Calibri"/>
            </a:endParaRPr>
          </a:p>
        </p:txBody>
      </p:sp>
      <p:pic>
        <p:nvPicPr>
          <p:cNvPr id="384" name="Google Shape;384;p30"/>
          <p:cNvPicPr preferRelativeResize="0"/>
          <p:nvPr/>
        </p:nvPicPr>
        <p:blipFill rotWithShape="1">
          <a:blip r:embed="rId3">
            <a:alphaModFix/>
          </a:blip>
          <a:srcRect/>
          <a:stretch/>
        </p:blipFill>
        <p:spPr>
          <a:xfrm>
            <a:off x="10734473" y="0"/>
            <a:ext cx="1448025" cy="796414"/>
          </a:xfrm>
          <a:prstGeom prst="rect">
            <a:avLst/>
          </a:prstGeom>
          <a:noFill/>
          <a:ln>
            <a:noFill/>
          </a:ln>
        </p:spPr>
      </p:pic>
      <p:pic>
        <p:nvPicPr>
          <p:cNvPr id="385" name="Google Shape;385;p30"/>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86" name="Google Shape;386;p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50</a:t>
            </a:fld>
            <a:endParaRPr>
              <a:latin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31"/>
          <p:cNvSpPr txBox="1">
            <a:spLocks noGrp="1"/>
          </p:cNvSpPr>
          <p:nvPr>
            <p:ph type="title"/>
          </p:nvPr>
        </p:nvSpPr>
        <p:spPr>
          <a:xfrm>
            <a:off x="1564422" y="1170063"/>
            <a:ext cx="9518105" cy="2109808"/>
          </a:xfrm>
          <a:prstGeom prst="rect">
            <a:avLst/>
          </a:prstGeom>
          <a:noFill/>
          <a:ln>
            <a:noFill/>
          </a:ln>
        </p:spPr>
        <p:txBody>
          <a:bodyPr spcFirstLastPara="1" wrap="square" lIns="0" tIns="114300" rIns="0" bIns="0" anchor="t" anchorCtr="0">
            <a:spAutoFit/>
          </a:bodyPr>
          <a:lstStyle/>
          <a:p>
            <a:pPr marL="5033645" marR="5080" lvl="0" indent="-186690" algn="l" rtl="0">
              <a:lnSpc>
                <a:spcPct val="108333"/>
              </a:lnSpc>
              <a:spcBef>
                <a:spcPts val="0"/>
              </a:spcBef>
              <a:spcAft>
                <a:spcPts val="0"/>
              </a:spcAft>
              <a:buSzPts val="1400"/>
              <a:buNone/>
            </a:pPr>
            <a:r>
              <a:rPr lang="en-US" dirty="0">
                <a:latin typeface="+mj-lt"/>
              </a:rPr>
              <a:t>Programming Frameworks</a:t>
            </a:r>
            <a:endParaRPr dirty="0">
              <a:latin typeface="+mj-lt"/>
            </a:endParaRPr>
          </a:p>
        </p:txBody>
      </p:sp>
      <p:sp>
        <p:nvSpPr>
          <p:cNvPr id="392" name="Google Shape;392;p31"/>
          <p:cNvSpPr txBox="1"/>
          <p:nvPr/>
        </p:nvSpPr>
        <p:spPr>
          <a:xfrm>
            <a:off x="5015966" y="3558747"/>
            <a:ext cx="6908800" cy="84382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TensorFlow</a:t>
            </a:r>
            <a:endParaRPr sz="5400" b="0" i="0" u="none" strike="noStrike" cap="none" dirty="0">
              <a:solidFill>
                <a:srgbClr val="000000"/>
              </a:solidFill>
              <a:latin typeface="+mj-lt"/>
              <a:ea typeface="Calibri"/>
              <a:cs typeface="Calibri"/>
              <a:sym typeface="Calibri"/>
            </a:endParaRPr>
          </a:p>
        </p:txBody>
      </p:sp>
      <p:sp>
        <p:nvSpPr>
          <p:cNvPr id="393" name="Google Shape;393;p31"/>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394" name="Google Shape;394;p31"/>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95" name="Google Shape;395;p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51</a:t>
            </a:fld>
            <a:endParaRPr>
              <a:latin typeface="+mj-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13"/>
        <p:cNvGrpSpPr/>
        <p:nvPr/>
      </p:nvGrpSpPr>
      <p:grpSpPr>
        <a:xfrm>
          <a:off x="0" y="0"/>
          <a:ext cx="0" cy="0"/>
          <a:chOff x="0" y="0"/>
          <a:chExt cx="0" cy="0"/>
        </a:xfrm>
      </p:grpSpPr>
      <p:sp>
        <p:nvSpPr>
          <p:cNvPr id="314" name="Google Shape;314;p24"/>
          <p:cNvSpPr txBox="1"/>
          <p:nvPr/>
        </p:nvSpPr>
        <p:spPr>
          <a:xfrm>
            <a:off x="527538" y="1332980"/>
            <a:ext cx="11271739" cy="1271758"/>
          </a:xfrm>
          <a:prstGeom prst="rect">
            <a:avLst/>
          </a:prstGeom>
          <a:noFill/>
          <a:ln>
            <a:noFill/>
          </a:ln>
        </p:spPr>
        <p:txBody>
          <a:bodyPr spcFirstLastPara="1" wrap="square" lIns="0" tIns="63500" rIns="0" bIns="0" anchor="t" anchorCtr="0">
            <a:spAutoFit/>
          </a:bodyPr>
          <a:lstStyle/>
          <a:p>
            <a:pPr marL="254000" marR="316865" lvl="0" indent="-229234">
              <a:lnSpc>
                <a:spcPct val="109375"/>
              </a:lnSpc>
              <a:buSzPts val="3200"/>
              <a:buFont typeface="Arial"/>
              <a:buChar char="•"/>
            </a:pPr>
            <a:r>
              <a:rPr lang="en-US" sz="2400" dirty="0" err="1">
                <a:latin typeface="+mj-lt"/>
                <a:ea typeface="Calibri"/>
                <a:cs typeface="Calibri"/>
                <a:sym typeface="Calibri"/>
              </a:rPr>
              <a:t>TensorFlow</a:t>
            </a:r>
            <a:r>
              <a:rPr lang="en-US" sz="2400" dirty="0">
                <a:latin typeface="+mj-lt"/>
                <a:ea typeface="Calibri"/>
                <a:cs typeface="Calibri"/>
                <a:sym typeface="Calibri"/>
              </a:rPr>
              <a:t> is a deep learning programming framework that can help developers be more efficient in implementing and using deep learning algorithms.</a:t>
            </a:r>
            <a:endParaRPr sz="2400" b="0" i="0" u="none" strike="noStrike" cap="none" dirty="0">
              <a:solidFill>
                <a:srgbClr val="000000"/>
              </a:solidFill>
              <a:latin typeface="+mj-lt"/>
              <a:ea typeface="Calibri"/>
              <a:cs typeface="Calibri"/>
              <a:sym typeface="Calibri"/>
            </a:endParaRPr>
          </a:p>
        </p:txBody>
      </p:sp>
      <p:sp>
        <p:nvSpPr>
          <p:cNvPr id="315" name="Google Shape;315;p24"/>
          <p:cNvSpPr txBox="1">
            <a:spLocks noGrp="1"/>
          </p:cNvSpPr>
          <p:nvPr>
            <p:ph type="title"/>
          </p:nvPr>
        </p:nvSpPr>
        <p:spPr>
          <a:xfrm>
            <a:off x="246122" y="170700"/>
            <a:ext cx="7734300" cy="695960"/>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TensorFlow</a:t>
            </a:r>
            <a:endParaRPr lang="en-US" sz="4400" dirty="0">
              <a:latin typeface="+mj-lt"/>
              <a:ea typeface="Cambria"/>
              <a:cs typeface="Cambria"/>
              <a:sym typeface="Cambria"/>
            </a:endParaRPr>
          </a:p>
        </p:txBody>
      </p:sp>
      <p:pic>
        <p:nvPicPr>
          <p:cNvPr id="316" name="Google Shape;316;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52</a:t>
            </a:fld>
            <a:endParaRPr>
              <a:latin typeface="+mj-lt"/>
            </a:endParaRPr>
          </a:p>
        </p:txBody>
      </p:sp>
    </p:spTree>
    <p:extLst>
      <p:ext uri="{BB962C8B-B14F-4D97-AF65-F5344CB8AC3E}">
        <p14:creationId xmlns:p14="http://schemas.microsoft.com/office/powerpoint/2010/main" val="1178504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399"/>
        <p:cNvGrpSpPr/>
        <p:nvPr/>
      </p:nvGrpSpPr>
      <p:grpSpPr>
        <a:xfrm>
          <a:off x="0" y="0"/>
          <a:ext cx="0" cy="0"/>
          <a:chOff x="0" y="0"/>
          <a:chExt cx="0" cy="0"/>
        </a:xfrm>
      </p:grpSpPr>
      <p:sp>
        <p:nvSpPr>
          <p:cNvPr id="400" name="Google Shape;400;p32"/>
          <p:cNvSpPr txBox="1">
            <a:spLocks noGrp="1"/>
          </p:cNvSpPr>
          <p:nvPr>
            <p:ph type="title"/>
          </p:nvPr>
        </p:nvSpPr>
        <p:spPr>
          <a:xfrm>
            <a:off x="261620" y="112893"/>
            <a:ext cx="6230620"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Motivation problem</a:t>
            </a:r>
            <a:endParaRPr sz="4400" dirty="0">
              <a:latin typeface="+mj-lt"/>
              <a:ea typeface="Cambria"/>
              <a:cs typeface="Cambria"/>
              <a:sym typeface="Cambria"/>
            </a:endParaRPr>
          </a:p>
        </p:txBody>
      </p:sp>
      <p:pic>
        <p:nvPicPr>
          <p:cNvPr id="408" name="Google Shape;408;p3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09" name="Google Shape;409;p3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53</a:t>
            </a:fld>
            <a:endParaRPr>
              <a:latin typeface="+mj-lt"/>
            </a:endParaRPr>
          </a:p>
        </p:txBody>
      </p:sp>
      <p:sp>
        <p:nvSpPr>
          <p:cNvPr id="2" name="TextBox 1">
            <a:extLst>
              <a:ext uri="{FF2B5EF4-FFF2-40B4-BE49-F238E27FC236}">
                <a16:creationId xmlns:a16="http://schemas.microsoft.com/office/drawing/2014/main" id="{85D36B64-99B5-88BF-515A-166082346B65}"/>
              </a:ext>
            </a:extLst>
          </p:cNvPr>
          <p:cNvSpPr txBox="1"/>
          <p:nvPr/>
        </p:nvSpPr>
        <p:spPr>
          <a:xfrm>
            <a:off x="2996279" y="1728216"/>
            <a:ext cx="2983509" cy="1938992"/>
          </a:xfrm>
          <a:prstGeom prst="rect">
            <a:avLst/>
          </a:prstGeom>
          <a:noFill/>
        </p:spPr>
        <p:txBody>
          <a:bodyPr wrap="none" rtlCol="0">
            <a:spAutoFit/>
          </a:bodyPr>
          <a:lstStyle/>
          <a:p>
            <a:r>
              <a:rPr lang="en-US" sz="2400" dirty="0">
                <a:latin typeface="+mj-lt"/>
              </a:rPr>
              <a:t>J(w) = w</a:t>
            </a:r>
            <a:r>
              <a:rPr lang="en-US" sz="2400" baseline="30000" dirty="0">
                <a:latin typeface="+mj-lt"/>
              </a:rPr>
              <a:t>2</a:t>
            </a:r>
            <a:r>
              <a:rPr lang="en-US" sz="2400" dirty="0">
                <a:latin typeface="+mj-lt"/>
              </a:rPr>
              <a:t> - 10w + 25</a:t>
            </a:r>
          </a:p>
          <a:p>
            <a:r>
              <a:rPr lang="en-US" sz="2400" dirty="0">
                <a:latin typeface="+mj-lt"/>
              </a:rPr>
              <a:t>(cost)</a:t>
            </a:r>
          </a:p>
          <a:p>
            <a:endParaRPr lang="en-US" sz="2400" dirty="0">
              <a:latin typeface="+mj-lt"/>
            </a:endParaRPr>
          </a:p>
          <a:p>
            <a:r>
              <a:rPr lang="en-US" sz="2400" dirty="0">
                <a:latin typeface="+mj-lt"/>
              </a:rPr>
              <a:t>	(w - 5)</a:t>
            </a:r>
            <a:r>
              <a:rPr lang="en-US" sz="2400" baseline="30000" dirty="0">
                <a:latin typeface="+mj-lt"/>
              </a:rPr>
              <a:t>2</a:t>
            </a:r>
            <a:endParaRPr lang="en-US" sz="2400" dirty="0">
              <a:latin typeface="+mj-lt"/>
            </a:endParaRPr>
          </a:p>
          <a:p>
            <a:r>
              <a:rPr lang="en-US" sz="2400" dirty="0">
                <a:latin typeface="+mj-lt"/>
              </a:rPr>
              <a:t>	w = 5</a:t>
            </a:r>
          </a:p>
        </p:txBody>
      </p:sp>
      <p:sp>
        <p:nvSpPr>
          <p:cNvPr id="3" name="TextBox 2">
            <a:extLst>
              <a:ext uri="{FF2B5EF4-FFF2-40B4-BE49-F238E27FC236}">
                <a16:creationId xmlns:a16="http://schemas.microsoft.com/office/drawing/2014/main" id="{E93D3DC3-D29E-07AF-49CE-B8CDC57BAA1B}"/>
              </a:ext>
            </a:extLst>
          </p:cNvPr>
          <p:cNvSpPr txBox="1"/>
          <p:nvPr/>
        </p:nvSpPr>
        <p:spPr>
          <a:xfrm>
            <a:off x="7891272" y="1728216"/>
            <a:ext cx="1107996" cy="461665"/>
          </a:xfrm>
          <a:prstGeom prst="rect">
            <a:avLst/>
          </a:prstGeom>
          <a:noFill/>
        </p:spPr>
        <p:txBody>
          <a:bodyPr wrap="none" rtlCol="0">
            <a:spAutoFit/>
          </a:bodyPr>
          <a:lstStyle/>
          <a:p>
            <a:r>
              <a:rPr lang="en-US" sz="2400" dirty="0">
                <a:latin typeface="+mj-lt"/>
              </a:rPr>
              <a:t>J(w, b)</a:t>
            </a:r>
          </a:p>
        </p:txBody>
      </p:sp>
      <p:cxnSp>
        <p:nvCxnSpPr>
          <p:cNvPr id="5" name="Straight Connector 4">
            <a:extLst>
              <a:ext uri="{FF2B5EF4-FFF2-40B4-BE49-F238E27FC236}">
                <a16:creationId xmlns:a16="http://schemas.microsoft.com/office/drawing/2014/main" id="{11E0204F-9941-9477-E0A9-3FE79EAE9150}"/>
              </a:ext>
            </a:extLst>
          </p:cNvPr>
          <p:cNvCxnSpPr>
            <a:cxnSpLocks/>
          </p:cNvCxnSpPr>
          <p:nvPr/>
        </p:nvCxnSpPr>
        <p:spPr>
          <a:xfrm>
            <a:off x="6492240" y="1216811"/>
            <a:ext cx="0" cy="4013557"/>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Arrow Connector 6">
            <a:extLst>
              <a:ext uri="{FF2B5EF4-FFF2-40B4-BE49-F238E27FC236}">
                <a16:creationId xmlns:a16="http://schemas.microsoft.com/office/drawing/2014/main" id="{652ECA5B-96E8-79F3-9DE3-B9B6BBF49F62}"/>
              </a:ext>
            </a:extLst>
          </p:cNvPr>
          <p:cNvCxnSpPr>
            <a:cxnSpLocks/>
          </p:cNvCxnSpPr>
          <p:nvPr/>
        </p:nvCxnSpPr>
        <p:spPr>
          <a:xfrm flipV="1">
            <a:off x="4526505" y="2194560"/>
            <a:ext cx="127791" cy="5031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399"/>
        <p:cNvGrpSpPr/>
        <p:nvPr/>
      </p:nvGrpSpPr>
      <p:grpSpPr>
        <a:xfrm>
          <a:off x="0" y="0"/>
          <a:ext cx="0" cy="0"/>
          <a:chOff x="0" y="0"/>
          <a:chExt cx="0" cy="0"/>
        </a:xfrm>
      </p:grpSpPr>
      <p:sp>
        <p:nvSpPr>
          <p:cNvPr id="400" name="Google Shape;400;p32"/>
          <p:cNvSpPr txBox="1">
            <a:spLocks noGrp="1"/>
          </p:cNvSpPr>
          <p:nvPr>
            <p:ph type="title"/>
          </p:nvPr>
        </p:nvSpPr>
        <p:spPr>
          <a:xfrm>
            <a:off x="261620" y="139700"/>
            <a:ext cx="362712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Code example</a:t>
            </a:r>
            <a:endParaRPr sz="4400">
              <a:latin typeface="+mj-lt"/>
              <a:ea typeface="Cambria"/>
              <a:cs typeface="Cambria"/>
              <a:sym typeface="Cambria"/>
            </a:endParaRPr>
          </a:p>
        </p:txBody>
      </p:sp>
      <p:sp>
        <p:nvSpPr>
          <p:cNvPr id="401" name="Google Shape;401;p32"/>
          <p:cNvSpPr txBox="1"/>
          <p:nvPr/>
        </p:nvSpPr>
        <p:spPr>
          <a:xfrm>
            <a:off x="737452" y="772959"/>
            <a:ext cx="4518660" cy="1397000"/>
          </a:xfrm>
          <a:prstGeom prst="rect">
            <a:avLst/>
          </a:prstGeom>
          <a:noFill/>
          <a:ln>
            <a:noFill/>
          </a:ln>
        </p:spPr>
        <p:txBody>
          <a:bodyPr spcFirstLastPara="1" wrap="square" lIns="0" tIns="12050" rIns="0" bIns="0" anchor="t" anchorCtr="0">
            <a:spAutoFit/>
          </a:bodyPr>
          <a:lstStyle/>
          <a:p>
            <a:pPr marL="12700" marR="1981835" lvl="0" indent="0" algn="l" rtl="0">
              <a:lnSpc>
                <a:spcPct val="1343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import </a:t>
            </a:r>
            <a:r>
              <a:rPr lang="en-US" sz="1800" b="0" i="0" u="none" strike="noStrike" cap="none" dirty="0" err="1">
                <a:solidFill>
                  <a:srgbClr val="2F5597"/>
                </a:solidFill>
                <a:latin typeface="+mj-lt"/>
                <a:ea typeface="Times New Roman"/>
                <a:cs typeface="Times New Roman"/>
                <a:sym typeface="Times New Roman"/>
              </a:rPr>
              <a:t>numpy</a:t>
            </a:r>
            <a:r>
              <a:rPr lang="en-US" sz="1800" b="0" i="0" u="none" strike="noStrike" cap="none" dirty="0">
                <a:solidFill>
                  <a:srgbClr val="2F5597"/>
                </a:solidFill>
                <a:latin typeface="+mj-lt"/>
                <a:ea typeface="Times New Roman"/>
                <a:cs typeface="Times New Roman"/>
                <a:sym typeface="Times New Roman"/>
              </a:rPr>
              <a:t> as np import </a:t>
            </a:r>
            <a:r>
              <a:rPr lang="en-US" sz="1800" b="0" i="0" u="none" strike="noStrike" cap="none" dirty="0" err="1">
                <a:solidFill>
                  <a:srgbClr val="2F5597"/>
                </a:solidFill>
                <a:latin typeface="+mj-lt"/>
                <a:ea typeface="Times New Roman"/>
                <a:cs typeface="Times New Roman"/>
                <a:sym typeface="Times New Roman"/>
              </a:rPr>
              <a:t>tensorflow</a:t>
            </a:r>
            <a:r>
              <a:rPr lang="en-US" sz="1800" b="0" i="0" u="none" strike="noStrike" cap="none" dirty="0">
                <a:solidFill>
                  <a:srgbClr val="2F5597"/>
                </a:solidFill>
                <a:latin typeface="+mj-lt"/>
                <a:ea typeface="Times New Roman"/>
                <a:cs typeface="Times New Roman"/>
                <a:sym typeface="Times New Roman"/>
              </a:rPr>
              <a:t> as </a:t>
            </a:r>
            <a:r>
              <a:rPr lang="en-US" sz="1800" b="0" i="0" u="none" strike="noStrike" cap="none" dirty="0" err="1">
                <a:solidFill>
                  <a:srgbClr val="2F5597"/>
                </a:solidFill>
                <a:latin typeface="+mj-lt"/>
                <a:ea typeface="Times New Roman"/>
                <a:cs typeface="Times New Roman"/>
                <a:sym typeface="Times New Roman"/>
              </a:rPr>
              <a:t>tf</a:t>
            </a:r>
            <a:endParaRPr sz="1800" b="0" i="0" u="none" strike="noStrike" cap="none">
              <a:solidFill>
                <a:srgbClr val="000000"/>
              </a:solidFill>
              <a:latin typeface="+mj-lt"/>
              <a:ea typeface="Times New Roman"/>
              <a:cs typeface="Times New Roman"/>
              <a:sym typeface="Times New Roman"/>
            </a:endParaRPr>
          </a:p>
          <a:p>
            <a:pPr marL="0" marR="0" lvl="0" indent="0" algn="l" rtl="0">
              <a:lnSpc>
                <a:spcPct val="100000"/>
              </a:lnSpc>
              <a:spcBef>
                <a:spcPts val="25"/>
              </a:spcBef>
              <a:spcAft>
                <a:spcPts val="0"/>
              </a:spcAft>
              <a:buClr>
                <a:srgbClr val="000000"/>
              </a:buClr>
              <a:buSzPts val="2450"/>
              <a:buFont typeface="Arial"/>
              <a:buNone/>
            </a:pPr>
            <a:endParaRPr sz="2450" b="0" i="0" u="none" strike="noStrike" cap="none">
              <a:solidFill>
                <a:srgbClr val="000000"/>
              </a:solidFill>
              <a:latin typeface="+mj-lt"/>
              <a:ea typeface="Times New Roman"/>
              <a:cs typeface="Times New Roman"/>
              <a:sym typeface="Times New Roman"/>
            </a:endParaRPr>
          </a:p>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coefficients = </a:t>
            </a:r>
            <a:r>
              <a:rPr lang="en-US" sz="1800" b="0" i="0" u="none" strike="noStrike" cap="none" dirty="0" err="1">
                <a:solidFill>
                  <a:srgbClr val="2F5597"/>
                </a:solidFill>
                <a:latin typeface="+mj-lt"/>
                <a:ea typeface="Times New Roman"/>
                <a:cs typeface="Times New Roman"/>
                <a:sym typeface="Times New Roman"/>
              </a:rPr>
              <a:t>np.array</a:t>
            </a:r>
            <a:r>
              <a:rPr lang="en-US" sz="1800" b="0" i="0" u="none" strike="noStrike" cap="none" dirty="0">
                <a:solidFill>
                  <a:srgbClr val="2F5597"/>
                </a:solidFill>
                <a:latin typeface="+mj-lt"/>
                <a:ea typeface="Times New Roman"/>
                <a:cs typeface="Times New Roman"/>
                <a:sym typeface="Times New Roman"/>
              </a:rPr>
              <a:t>([[1], [-20], [25]])</a:t>
            </a:r>
            <a:endParaRPr sz="1800" b="0" i="0" u="none" strike="noStrike" cap="none" dirty="0">
              <a:solidFill>
                <a:srgbClr val="000000"/>
              </a:solidFill>
              <a:latin typeface="+mj-lt"/>
              <a:ea typeface="Times New Roman"/>
              <a:cs typeface="Times New Roman"/>
              <a:sym typeface="Times New Roman"/>
            </a:endParaRPr>
          </a:p>
        </p:txBody>
      </p:sp>
      <p:sp>
        <p:nvSpPr>
          <p:cNvPr id="402" name="Google Shape;402;p32"/>
          <p:cNvSpPr txBox="1"/>
          <p:nvPr/>
        </p:nvSpPr>
        <p:spPr>
          <a:xfrm>
            <a:off x="737452" y="2385733"/>
            <a:ext cx="5151284" cy="1156335"/>
          </a:xfrm>
          <a:prstGeom prst="rect">
            <a:avLst/>
          </a:prstGeom>
          <a:noFill/>
          <a:ln>
            <a:noFill/>
          </a:ln>
        </p:spPr>
        <p:txBody>
          <a:bodyPr spcFirstLastPara="1" wrap="square" lIns="0" tIns="12700" rIns="0" bIns="0" anchor="t" anchorCtr="0">
            <a:spAutoFit/>
          </a:bodyPr>
          <a:lstStyle/>
          <a:p>
            <a:pPr marL="12700" marR="799465" lvl="0" indent="0" algn="l" rtl="0">
              <a:lnSpc>
                <a:spcPct val="1389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w = </a:t>
            </a:r>
            <a:r>
              <a:rPr lang="en-US" sz="1800" b="0" i="0" u="none" strike="noStrike" cap="none" dirty="0" err="1">
                <a:solidFill>
                  <a:srgbClr val="2F5597"/>
                </a:solidFill>
                <a:latin typeface="+mj-lt"/>
                <a:ea typeface="Times New Roman"/>
                <a:cs typeface="Times New Roman"/>
                <a:sym typeface="Times New Roman"/>
              </a:rPr>
              <a:t>tf.Variable</a:t>
            </a:r>
            <a:r>
              <a:rPr lang="en-US" sz="1800" b="0" i="0" u="none" strike="noStrike" cap="none" dirty="0">
                <a:solidFill>
                  <a:srgbClr val="2F5597"/>
                </a:solidFill>
                <a:latin typeface="+mj-lt"/>
                <a:ea typeface="Times New Roman"/>
                <a:cs typeface="Times New Roman"/>
                <a:sym typeface="Times New Roman"/>
              </a:rPr>
              <a:t>([0],</a:t>
            </a:r>
            <a:r>
              <a:rPr lang="en-US" sz="1800" b="0" i="0" u="none" strike="noStrike" cap="none" dirty="0" err="1">
                <a:solidFill>
                  <a:srgbClr val="2F5597"/>
                </a:solidFill>
                <a:latin typeface="+mj-lt"/>
                <a:ea typeface="Times New Roman"/>
                <a:cs typeface="Times New Roman"/>
                <a:sym typeface="Times New Roman"/>
              </a:rPr>
              <a:t>dtype</a:t>
            </a:r>
            <a:r>
              <a:rPr lang="en-US" sz="1800" b="0" i="0" u="none" strike="noStrike" cap="none" dirty="0">
                <a:solidFill>
                  <a:srgbClr val="2F5597"/>
                </a:solidFill>
                <a:latin typeface="+mj-lt"/>
                <a:ea typeface="Times New Roman"/>
                <a:cs typeface="Times New Roman"/>
                <a:sym typeface="Times New Roman"/>
              </a:rPr>
              <a:t>=tf.float32) </a:t>
            </a:r>
          </a:p>
          <a:p>
            <a:pPr marL="12700" marR="799465" lvl="0" indent="0" algn="l" rtl="0">
              <a:lnSpc>
                <a:spcPct val="1389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x = </a:t>
            </a:r>
            <a:r>
              <a:rPr lang="en-US" sz="1800" b="0" i="0" u="none" strike="noStrike" cap="none" dirty="0" err="1">
                <a:solidFill>
                  <a:srgbClr val="2F5597"/>
                </a:solidFill>
                <a:latin typeface="+mj-lt"/>
                <a:ea typeface="Times New Roman"/>
                <a:cs typeface="Times New Roman"/>
                <a:sym typeface="Times New Roman"/>
              </a:rPr>
              <a:t>tf.placeholder</a:t>
            </a:r>
            <a:r>
              <a:rPr lang="en-US" sz="1800" b="0" i="0" u="none" strike="noStrike" cap="none" dirty="0">
                <a:solidFill>
                  <a:srgbClr val="2F5597"/>
                </a:solidFill>
                <a:latin typeface="+mj-lt"/>
                <a:ea typeface="Times New Roman"/>
                <a:cs typeface="Times New Roman"/>
                <a:sym typeface="Times New Roman"/>
              </a:rPr>
              <a:t>(tf.float32, [3,1])</a:t>
            </a:r>
            <a:endParaRPr sz="1800" b="0" i="0" u="none" strike="noStrike" cap="none" dirty="0">
              <a:solidFill>
                <a:srgbClr val="000000"/>
              </a:solidFill>
              <a:latin typeface="+mj-lt"/>
              <a:ea typeface="Times New Roman"/>
              <a:cs typeface="Times New Roman"/>
              <a:sym typeface="Times New Roman"/>
            </a:endParaRPr>
          </a:p>
          <a:p>
            <a:pPr marL="12700" marR="0" lvl="0" indent="0" algn="l" rtl="0">
              <a:lnSpc>
                <a:spcPct val="100000"/>
              </a:lnSpc>
              <a:spcBef>
                <a:spcPts val="74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cost = x[0][0]*w**2 + x[1][0]*w + x[2][0]</a:t>
            </a:r>
            <a:endParaRPr sz="1800" b="0" i="0" u="none" strike="noStrike" cap="none" dirty="0">
              <a:solidFill>
                <a:srgbClr val="000000"/>
              </a:solidFill>
              <a:latin typeface="+mj-lt"/>
              <a:ea typeface="Times New Roman"/>
              <a:cs typeface="Times New Roman"/>
              <a:sym typeface="Times New Roman"/>
            </a:endParaRPr>
          </a:p>
        </p:txBody>
      </p:sp>
      <p:sp>
        <p:nvSpPr>
          <p:cNvPr id="403" name="Google Shape;403;p32"/>
          <p:cNvSpPr txBox="1"/>
          <p:nvPr/>
        </p:nvSpPr>
        <p:spPr>
          <a:xfrm>
            <a:off x="5707901" y="3241840"/>
            <a:ext cx="126555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F5597"/>
                </a:solidFill>
                <a:latin typeface="+mj-lt"/>
                <a:ea typeface="Times New Roman"/>
                <a:cs typeface="Times New Roman"/>
                <a:sym typeface="Times New Roman"/>
              </a:rPr>
              <a:t># (w-5)**2</a:t>
            </a:r>
            <a:endParaRPr sz="1800" b="0" i="0" u="none" strike="noStrike" cap="none">
              <a:solidFill>
                <a:srgbClr val="000000"/>
              </a:solidFill>
              <a:latin typeface="+mj-lt"/>
              <a:ea typeface="Times New Roman"/>
              <a:cs typeface="Times New Roman"/>
              <a:sym typeface="Times New Roman"/>
            </a:endParaRPr>
          </a:p>
        </p:txBody>
      </p:sp>
      <p:sp>
        <p:nvSpPr>
          <p:cNvPr id="404" name="Google Shape;404;p32"/>
          <p:cNvSpPr txBox="1"/>
          <p:nvPr/>
        </p:nvSpPr>
        <p:spPr>
          <a:xfrm>
            <a:off x="737452" y="3528961"/>
            <a:ext cx="7015480" cy="762000"/>
          </a:xfrm>
          <a:prstGeom prst="rect">
            <a:avLst/>
          </a:prstGeom>
          <a:noFill/>
          <a:ln>
            <a:noFill/>
          </a:ln>
        </p:spPr>
        <p:txBody>
          <a:bodyPr spcFirstLastPara="1" wrap="square" lIns="0" tIns="12050" rIns="0" bIns="0" anchor="t" anchorCtr="0">
            <a:spAutoFit/>
          </a:bodyPr>
          <a:lstStyle/>
          <a:p>
            <a:pPr marL="12700" marR="5080" lvl="0" indent="0" algn="l" rtl="0">
              <a:lnSpc>
                <a:spcPct val="1343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train = </a:t>
            </a:r>
            <a:r>
              <a:rPr lang="en-US" sz="1800" b="0" i="0" u="none" strike="noStrike" cap="none" dirty="0" err="1">
                <a:solidFill>
                  <a:srgbClr val="2F5597"/>
                </a:solidFill>
                <a:latin typeface="+mj-lt"/>
                <a:ea typeface="Times New Roman"/>
                <a:cs typeface="Times New Roman"/>
                <a:sym typeface="Times New Roman"/>
              </a:rPr>
              <a:t>tf.train.GradientDescentOptimizer</a:t>
            </a:r>
            <a:r>
              <a:rPr lang="en-US" sz="1800" b="0" i="0" u="none" strike="noStrike" cap="none" dirty="0">
                <a:solidFill>
                  <a:srgbClr val="2F5597"/>
                </a:solidFill>
                <a:latin typeface="+mj-lt"/>
                <a:ea typeface="Times New Roman"/>
                <a:cs typeface="Times New Roman"/>
                <a:sym typeface="Times New Roman"/>
              </a:rPr>
              <a:t>(0.01).minimize(cost) </a:t>
            </a:r>
          </a:p>
          <a:p>
            <a:pPr marL="12700" marR="5080" lvl="0" indent="0" algn="l" rtl="0">
              <a:lnSpc>
                <a:spcPct val="134300"/>
              </a:lnSpc>
              <a:spcBef>
                <a:spcPts val="0"/>
              </a:spcBef>
              <a:spcAft>
                <a:spcPts val="0"/>
              </a:spcAft>
              <a:buClr>
                <a:srgbClr val="000000"/>
              </a:buClr>
              <a:buSzPts val="1800"/>
              <a:buFont typeface="Arial"/>
              <a:buNone/>
            </a:pPr>
            <a:r>
              <a:rPr lang="en-US" sz="1800" b="0" i="0" u="none" strike="noStrike" cap="none" dirty="0" err="1">
                <a:solidFill>
                  <a:srgbClr val="2F5597"/>
                </a:solidFill>
                <a:latin typeface="+mj-lt"/>
                <a:ea typeface="Times New Roman"/>
                <a:cs typeface="Times New Roman"/>
                <a:sym typeface="Times New Roman"/>
              </a:rPr>
              <a:t>init</a:t>
            </a:r>
            <a:r>
              <a:rPr lang="en-US" sz="1800" b="0" i="0" u="none" strike="noStrike" cap="none" dirty="0">
                <a:solidFill>
                  <a:srgbClr val="2F5597"/>
                </a:solidFill>
                <a:latin typeface="+mj-lt"/>
                <a:ea typeface="Times New Roman"/>
                <a:cs typeface="Times New Roman"/>
                <a:sym typeface="Times New Roman"/>
              </a:rPr>
              <a:t> = </a:t>
            </a:r>
            <a:r>
              <a:rPr lang="en-US" sz="1800" b="0" i="0" u="none" strike="noStrike" cap="none" dirty="0" err="1">
                <a:solidFill>
                  <a:srgbClr val="2F5597"/>
                </a:solidFill>
                <a:latin typeface="+mj-lt"/>
                <a:ea typeface="Times New Roman"/>
                <a:cs typeface="Times New Roman"/>
                <a:sym typeface="Times New Roman"/>
              </a:rPr>
              <a:t>tf.global_variables_initializer</a:t>
            </a:r>
            <a:r>
              <a:rPr lang="en-US" sz="1800" b="0" i="0" u="none" strike="noStrike" cap="none" dirty="0">
                <a:solidFill>
                  <a:srgbClr val="2F5597"/>
                </a:solidFill>
                <a:latin typeface="+mj-lt"/>
                <a:ea typeface="Times New Roman"/>
                <a:cs typeface="Times New Roman"/>
                <a:sym typeface="Times New Roman"/>
              </a:rPr>
              <a:t>()</a:t>
            </a:r>
            <a:endParaRPr sz="1800" b="0" i="0" u="none" strike="noStrike" cap="none" dirty="0">
              <a:solidFill>
                <a:srgbClr val="000000"/>
              </a:solidFill>
              <a:latin typeface="+mj-lt"/>
              <a:ea typeface="Times New Roman"/>
              <a:cs typeface="Times New Roman"/>
              <a:sym typeface="Times New Roman"/>
            </a:endParaRPr>
          </a:p>
        </p:txBody>
      </p:sp>
      <p:sp>
        <p:nvSpPr>
          <p:cNvPr id="405" name="Google Shape;405;p32"/>
          <p:cNvSpPr txBox="1"/>
          <p:nvPr/>
        </p:nvSpPr>
        <p:spPr>
          <a:xfrm>
            <a:off x="737452" y="4278312"/>
            <a:ext cx="2454910" cy="1130300"/>
          </a:xfrm>
          <a:prstGeom prst="rect">
            <a:avLst/>
          </a:prstGeom>
          <a:noFill/>
          <a:ln>
            <a:noFill/>
          </a:ln>
        </p:spPr>
        <p:txBody>
          <a:bodyPr spcFirstLastPara="1" wrap="square" lIns="0" tIns="12050" rIns="0" bIns="0" anchor="t" anchorCtr="0">
            <a:spAutoFit/>
          </a:bodyPr>
          <a:lstStyle/>
          <a:p>
            <a:pPr marL="12700" marR="5080" lvl="0" indent="0" algn="l" rtl="0">
              <a:lnSpc>
                <a:spcPct val="134300"/>
              </a:lnSpc>
              <a:spcBef>
                <a:spcPts val="0"/>
              </a:spcBef>
              <a:spcAft>
                <a:spcPts val="0"/>
              </a:spcAft>
              <a:buClr>
                <a:srgbClr val="000000"/>
              </a:buClr>
              <a:buSzPts val="1800"/>
              <a:buFont typeface="Arial"/>
              <a:buNone/>
            </a:pPr>
            <a:r>
              <a:rPr lang="en-US" sz="1800" b="0" i="0" u="none" strike="noStrike" cap="none">
                <a:solidFill>
                  <a:srgbClr val="2F5597"/>
                </a:solidFill>
                <a:latin typeface="+mj-lt"/>
                <a:ea typeface="Times New Roman"/>
                <a:cs typeface="Times New Roman"/>
                <a:sym typeface="Times New Roman"/>
              </a:rPr>
              <a:t>session = tf.Session() session.run(init) print(session.run(w))</a:t>
            </a:r>
            <a:endParaRPr sz="1800" b="0" i="0" u="none" strike="noStrike" cap="none">
              <a:solidFill>
                <a:srgbClr val="000000"/>
              </a:solidFill>
              <a:latin typeface="+mj-lt"/>
              <a:ea typeface="Times New Roman"/>
              <a:cs typeface="Times New Roman"/>
              <a:sym typeface="Times New Roman"/>
            </a:endParaRPr>
          </a:p>
        </p:txBody>
      </p:sp>
      <p:sp>
        <p:nvSpPr>
          <p:cNvPr id="406" name="Google Shape;406;p32"/>
          <p:cNvSpPr txBox="1"/>
          <p:nvPr/>
        </p:nvSpPr>
        <p:spPr>
          <a:xfrm>
            <a:off x="737452" y="5488749"/>
            <a:ext cx="5250815" cy="1309841"/>
          </a:xfrm>
          <a:prstGeom prst="rect">
            <a:avLst/>
          </a:prstGeom>
          <a:noFill/>
          <a:ln>
            <a:noFill/>
          </a:ln>
        </p:spPr>
        <p:txBody>
          <a:bodyPr spcFirstLastPara="1" wrap="square" lIns="0" tIns="106675" rIns="0" bIns="0" anchor="t" anchorCtr="0">
            <a:spAutoFit/>
          </a:bodyPr>
          <a:lstStyle/>
          <a:p>
            <a:pPr marL="1270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for </a:t>
            </a:r>
            <a:r>
              <a:rPr lang="en-US" sz="1800" b="0" i="0" u="none" strike="noStrike" cap="none" dirty="0" err="1">
                <a:solidFill>
                  <a:srgbClr val="2F5597"/>
                </a:solidFill>
                <a:latin typeface="+mj-lt"/>
                <a:ea typeface="Times New Roman"/>
                <a:cs typeface="Times New Roman"/>
                <a:sym typeface="Times New Roman"/>
              </a:rPr>
              <a:t>i</a:t>
            </a:r>
            <a:r>
              <a:rPr lang="en-US" sz="1800" b="0" i="0" u="none" strike="noStrike" cap="none" dirty="0">
                <a:solidFill>
                  <a:srgbClr val="2F5597"/>
                </a:solidFill>
                <a:latin typeface="+mj-lt"/>
                <a:ea typeface="Times New Roman"/>
                <a:cs typeface="Times New Roman"/>
                <a:sym typeface="Times New Roman"/>
              </a:rPr>
              <a:t> in range(1000):</a:t>
            </a:r>
            <a:endParaRPr sz="1800" b="0" i="0" u="none" strike="noStrike" cap="none" dirty="0">
              <a:solidFill>
                <a:srgbClr val="000000"/>
              </a:solidFill>
              <a:latin typeface="+mj-lt"/>
              <a:ea typeface="Times New Roman"/>
              <a:cs typeface="Times New Roman"/>
              <a:sym typeface="Times New Roman"/>
            </a:endParaRPr>
          </a:p>
          <a:p>
            <a:pPr marL="12700" marR="5080" lvl="0" indent="285750" algn="l" rtl="0">
              <a:lnSpc>
                <a:spcPct val="166666"/>
              </a:lnSpc>
              <a:spcBef>
                <a:spcPts val="0"/>
              </a:spcBef>
              <a:spcAft>
                <a:spcPts val="0"/>
              </a:spcAft>
              <a:buClr>
                <a:srgbClr val="000000"/>
              </a:buClr>
              <a:buSzPts val="1800"/>
              <a:buFont typeface="Arial"/>
              <a:buNone/>
            </a:pPr>
            <a:r>
              <a:rPr lang="en-US" sz="1800" b="0" i="0" u="none" strike="noStrike" cap="none" dirty="0" err="1">
                <a:solidFill>
                  <a:srgbClr val="2F5597"/>
                </a:solidFill>
                <a:latin typeface="+mj-lt"/>
                <a:ea typeface="Times New Roman"/>
                <a:cs typeface="Times New Roman"/>
                <a:sym typeface="Times New Roman"/>
              </a:rPr>
              <a:t>session.run</a:t>
            </a:r>
            <a:r>
              <a:rPr lang="en-US" sz="1800" b="0" i="0" u="none" strike="noStrike" cap="none" dirty="0">
                <a:solidFill>
                  <a:srgbClr val="2F5597"/>
                </a:solidFill>
                <a:latin typeface="+mj-lt"/>
                <a:ea typeface="Times New Roman"/>
                <a:cs typeface="Times New Roman"/>
                <a:sym typeface="Times New Roman"/>
              </a:rPr>
              <a:t>(train, </a:t>
            </a:r>
            <a:r>
              <a:rPr lang="en-US" sz="1800" b="0" i="0" u="none" strike="noStrike" cap="none" dirty="0" err="1">
                <a:solidFill>
                  <a:srgbClr val="2F5597"/>
                </a:solidFill>
                <a:latin typeface="+mj-lt"/>
                <a:ea typeface="Times New Roman"/>
                <a:cs typeface="Times New Roman"/>
                <a:sym typeface="Times New Roman"/>
              </a:rPr>
              <a:t>feed_dict</a:t>
            </a:r>
            <a:r>
              <a:rPr lang="en-US" sz="1800" b="0" i="0" u="none" strike="noStrike" cap="none" dirty="0">
                <a:solidFill>
                  <a:srgbClr val="2F5597"/>
                </a:solidFill>
                <a:latin typeface="+mj-lt"/>
                <a:ea typeface="Times New Roman"/>
                <a:cs typeface="Times New Roman"/>
                <a:sym typeface="Times New Roman"/>
              </a:rPr>
              <a:t>={</a:t>
            </a:r>
            <a:r>
              <a:rPr lang="en-US" sz="1800" b="0" i="0" u="none" strike="noStrike" cap="none" dirty="0" err="1">
                <a:solidFill>
                  <a:srgbClr val="2F5597"/>
                </a:solidFill>
                <a:latin typeface="+mj-lt"/>
                <a:ea typeface="Times New Roman"/>
                <a:cs typeface="Times New Roman"/>
                <a:sym typeface="Times New Roman"/>
              </a:rPr>
              <a:t>x:coefficients</a:t>
            </a:r>
            <a:r>
              <a:rPr lang="en-US" sz="1800" b="0" i="0" u="none" strike="noStrike" cap="none" dirty="0">
                <a:solidFill>
                  <a:srgbClr val="2F5597"/>
                </a:solidFill>
                <a:latin typeface="+mj-lt"/>
                <a:ea typeface="Times New Roman"/>
                <a:cs typeface="Times New Roman"/>
                <a:sym typeface="Times New Roman"/>
              </a:rPr>
              <a:t>}) print(</a:t>
            </a:r>
            <a:r>
              <a:rPr lang="en-US" sz="1800" b="0" i="0" u="none" strike="noStrike" cap="none" dirty="0" err="1">
                <a:solidFill>
                  <a:srgbClr val="2F5597"/>
                </a:solidFill>
                <a:latin typeface="+mj-lt"/>
                <a:ea typeface="Times New Roman"/>
                <a:cs typeface="Times New Roman"/>
                <a:sym typeface="Times New Roman"/>
              </a:rPr>
              <a:t>session.run</a:t>
            </a:r>
            <a:r>
              <a:rPr lang="en-US" sz="1800" b="0" i="0" u="none" strike="noStrike" cap="none" dirty="0">
                <a:solidFill>
                  <a:srgbClr val="2F5597"/>
                </a:solidFill>
                <a:latin typeface="+mj-lt"/>
                <a:ea typeface="Times New Roman"/>
                <a:cs typeface="Times New Roman"/>
                <a:sym typeface="Times New Roman"/>
              </a:rPr>
              <a:t>(w))</a:t>
            </a:r>
            <a:endParaRPr sz="1800" b="0" i="0" u="none" strike="noStrike" cap="none" dirty="0">
              <a:solidFill>
                <a:srgbClr val="000000"/>
              </a:solidFill>
              <a:latin typeface="+mj-lt"/>
              <a:ea typeface="Times New Roman"/>
              <a:cs typeface="Times New Roman"/>
              <a:sym typeface="Times New Roman"/>
            </a:endParaRPr>
          </a:p>
        </p:txBody>
      </p:sp>
      <p:sp>
        <p:nvSpPr>
          <p:cNvPr id="407" name="Google Shape;407;p32"/>
          <p:cNvSpPr txBox="1"/>
          <p:nvPr/>
        </p:nvSpPr>
        <p:spPr>
          <a:xfrm>
            <a:off x="5642293" y="4263681"/>
            <a:ext cx="3068320" cy="1143635"/>
          </a:xfrm>
          <a:prstGeom prst="rect">
            <a:avLst/>
          </a:prstGeom>
          <a:noFill/>
          <a:ln>
            <a:noFill/>
          </a:ln>
        </p:spPr>
        <p:txBody>
          <a:bodyPr spcFirstLastPara="1" wrap="square" lIns="0" tIns="6350" rIns="0" bIns="0" anchor="t" anchorCtr="0">
            <a:spAutoFit/>
          </a:bodyPr>
          <a:lstStyle/>
          <a:p>
            <a:pPr marL="240665" marR="5080" lvl="0" indent="-228600" algn="l" rtl="0">
              <a:lnSpc>
                <a:spcPct val="136600"/>
              </a:lnSpc>
              <a:spcBef>
                <a:spcPts val="0"/>
              </a:spcBef>
              <a:spcAft>
                <a:spcPts val="0"/>
              </a:spcAft>
              <a:buClr>
                <a:srgbClr val="000000"/>
              </a:buClr>
              <a:buSzPts val="1800"/>
              <a:buFont typeface="Arial"/>
              <a:buNone/>
            </a:pPr>
            <a:r>
              <a:rPr lang="en-US" sz="1800" b="0" i="0" u="none" strike="noStrike" cap="none" dirty="0">
                <a:solidFill>
                  <a:srgbClr val="2F5597"/>
                </a:solidFill>
                <a:latin typeface="+mj-lt"/>
                <a:ea typeface="Times New Roman"/>
                <a:cs typeface="Times New Roman"/>
                <a:sym typeface="Times New Roman"/>
              </a:rPr>
              <a:t>with </a:t>
            </a:r>
            <a:r>
              <a:rPr lang="en-US" sz="1800" b="0" i="0" u="none" strike="noStrike" cap="none" dirty="0" err="1">
                <a:solidFill>
                  <a:srgbClr val="2F5597"/>
                </a:solidFill>
                <a:latin typeface="+mj-lt"/>
                <a:ea typeface="Times New Roman"/>
                <a:cs typeface="Times New Roman"/>
                <a:sym typeface="Times New Roman"/>
              </a:rPr>
              <a:t>tf.Session</a:t>
            </a:r>
            <a:r>
              <a:rPr lang="en-US" sz="1800" b="0" i="0" u="none" strike="noStrike" cap="none" dirty="0">
                <a:solidFill>
                  <a:srgbClr val="2F5597"/>
                </a:solidFill>
                <a:latin typeface="+mj-lt"/>
                <a:ea typeface="Times New Roman"/>
                <a:cs typeface="Times New Roman"/>
                <a:sym typeface="Times New Roman"/>
              </a:rPr>
              <a:t>() as session: </a:t>
            </a:r>
            <a:r>
              <a:rPr lang="en-US" sz="1800" b="0" i="0" u="none" strike="noStrike" cap="none" dirty="0" err="1">
                <a:solidFill>
                  <a:srgbClr val="2F5597"/>
                </a:solidFill>
                <a:latin typeface="+mj-lt"/>
                <a:ea typeface="Times New Roman"/>
                <a:cs typeface="Times New Roman"/>
                <a:sym typeface="Times New Roman"/>
              </a:rPr>
              <a:t>session.run</a:t>
            </a:r>
            <a:r>
              <a:rPr lang="en-US" sz="1800" b="0" i="0" u="none" strike="noStrike" cap="none" dirty="0">
                <a:solidFill>
                  <a:srgbClr val="2F5597"/>
                </a:solidFill>
                <a:latin typeface="+mj-lt"/>
                <a:ea typeface="Times New Roman"/>
                <a:cs typeface="Times New Roman"/>
                <a:sym typeface="Times New Roman"/>
              </a:rPr>
              <a:t>(</a:t>
            </a:r>
            <a:r>
              <a:rPr lang="en-US" sz="1800" b="0" i="0" u="none" strike="noStrike" cap="none" dirty="0" err="1">
                <a:solidFill>
                  <a:srgbClr val="2F5597"/>
                </a:solidFill>
                <a:latin typeface="+mj-lt"/>
                <a:ea typeface="Times New Roman"/>
                <a:cs typeface="Times New Roman"/>
                <a:sym typeface="Times New Roman"/>
              </a:rPr>
              <a:t>init</a:t>
            </a:r>
            <a:r>
              <a:rPr lang="en-US" sz="1800" b="0" i="0" u="none" strike="noStrike" cap="none" dirty="0">
                <a:solidFill>
                  <a:srgbClr val="2F5597"/>
                </a:solidFill>
                <a:latin typeface="+mj-lt"/>
                <a:ea typeface="Times New Roman"/>
                <a:cs typeface="Times New Roman"/>
                <a:sym typeface="Times New Roman"/>
              </a:rPr>
              <a:t>) print(</a:t>
            </a:r>
            <a:r>
              <a:rPr lang="en-US" sz="1800" b="0" i="0" u="none" strike="noStrike" cap="none" dirty="0" err="1">
                <a:solidFill>
                  <a:srgbClr val="2F5597"/>
                </a:solidFill>
                <a:latin typeface="+mj-lt"/>
                <a:ea typeface="Times New Roman"/>
                <a:cs typeface="Times New Roman"/>
                <a:sym typeface="Times New Roman"/>
              </a:rPr>
              <a:t>session.run</a:t>
            </a:r>
            <a:r>
              <a:rPr lang="en-US" sz="1800" b="0" i="0" u="none" strike="noStrike" cap="none" dirty="0">
                <a:solidFill>
                  <a:srgbClr val="2F5597"/>
                </a:solidFill>
                <a:latin typeface="+mj-lt"/>
                <a:ea typeface="Times New Roman"/>
                <a:cs typeface="Times New Roman"/>
                <a:sym typeface="Times New Roman"/>
              </a:rPr>
              <a:t>(w))</a:t>
            </a:r>
            <a:endParaRPr sz="1800" b="0" i="0" u="none" strike="noStrike" cap="none" dirty="0">
              <a:solidFill>
                <a:srgbClr val="000000"/>
              </a:solidFill>
              <a:latin typeface="+mj-lt"/>
              <a:ea typeface="Times New Roman"/>
              <a:cs typeface="Times New Roman"/>
              <a:sym typeface="Times New Roman"/>
            </a:endParaRPr>
          </a:p>
        </p:txBody>
      </p:sp>
      <p:pic>
        <p:nvPicPr>
          <p:cNvPr id="408" name="Google Shape;408;p3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09" name="Google Shape;409;p3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54</a:t>
            </a:fld>
            <a:endParaRPr>
              <a:latin typeface="+mj-lt"/>
            </a:endParaRPr>
          </a:p>
        </p:txBody>
      </p:sp>
    </p:spTree>
    <p:extLst>
      <p:ext uri="{BB962C8B-B14F-4D97-AF65-F5344CB8AC3E}">
        <p14:creationId xmlns:p14="http://schemas.microsoft.com/office/powerpoint/2010/main" val="1050947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246122" y="170700"/>
            <a:ext cx="93224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Try random values: Don’t use a grid</a:t>
            </a:r>
            <a:endParaRPr sz="4400" dirty="0">
              <a:latin typeface="+mj-lt"/>
              <a:ea typeface="Cambria"/>
              <a:cs typeface="Cambria"/>
              <a:sym typeface="Cambria"/>
            </a:endParaRPr>
          </a:p>
        </p:txBody>
      </p:sp>
      <p:pic>
        <p:nvPicPr>
          <p:cNvPr id="69" name="Google Shape;69;p4" descr="Hyperparameter tuning. Grid search and random search | Your Data Teacher"/>
          <p:cNvPicPr preferRelativeResize="0"/>
          <p:nvPr/>
        </p:nvPicPr>
        <p:blipFill rotWithShape="1">
          <a:blip r:embed="rId3">
            <a:alphaModFix/>
          </a:blip>
          <a:srcRect/>
          <a:stretch/>
        </p:blipFill>
        <p:spPr>
          <a:xfrm>
            <a:off x="1977400" y="1214475"/>
            <a:ext cx="6800850" cy="5440680"/>
          </a:xfrm>
          <a:prstGeom prst="rect">
            <a:avLst/>
          </a:prstGeom>
          <a:noFill/>
          <a:ln>
            <a:noFill/>
          </a:ln>
        </p:spPr>
      </p:pic>
      <p:pic>
        <p:nvPicPr>
          <p:cNvPr id="70" name="Google Shape;70;p4"/>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71" name="Google Shape;71;p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6</a:t>
            </a:fld>
            <a:endParaRPr>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5"/>
          <p:cNvSpPr/>
          <p:nvPr/>
        </p:nvSpPr>
        <p:spPr>
          <a:xfrm>
            <a:off x="7259680" y="3916430"/>
            <a:ext cx="2411276" cy="2355769"/>
          </a:xfrm>
          <a:prstGeom prst="flowChartProcess">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j-lt"/>
              <a:ea typeface="Arial"/>
              <a:cs typeface="Arial"/>
              <a:sym typeface="Arial"/>
            </a:endParaRPr>
          </a:p>
        </p:txBody>
      </p:sp>
      <p:sp>
        <p:nvSpPr>
          <p:cNvPr id="77" name="Google Shape;77;p5"/>
          <p:cNvSpPr txBox="1">
            <a:spLocks noGrp="1"/>
          </p:cNvSpPr>
          <p:nvPr>
            <p:ph type="title"/>
          </p:nvPr>
        </p:nvSpPr>
        <p:spPr>
          <a:xfrm>
            <a:off x="246122" y="170700"/>
            <a:ext cx="35953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mj-lt"/>
                <a:ea typeface="Cambria"/>
                <a:cs typeface="Cambria"/>
                <a:sym typeface="Cambria"/>
              </a:rPr>
              <a:t>Coarse to fine</a:t>
            </a:r>
            <a:endParaRPr sz="4400">
              <a:latin typeface="+mj-lt"/>
              <a:ea typeface="Cambria"/>
              <a:cs typeface="Cambria"/>
              <a:sym typeface="Cambria"/>
            </a:endParaRPr>
          </a:p>
        </p:txBody>
      </p:sp>
      <p:grpSp>
        <p:nvGrpSpPr>
          <p:cNvPr id="78" name="Google Shape;78;p5"/>
          <p:cNvGrpSpPr/>
          <p:nvPr/>
        </p:nvGrpSpPr>
        <p:grpSpPr>
          <a:xfrm>
            <a:off x="2846412" y="1245539"/>
            <a:ext cx="6825615" cy="5026660"/>
            <a:chOff x="2846412" y="1245539"/>
            <a:chExt cx="6825615" cy="5026660"/>
          </a:xfrm>
        </p:grpSpPr>
        <p:sp>
          <p:nvSpPr>
            <p:cNvPr id="79" name="Google Shape;79;p5"/>
            <p:cNvSpPr/>
            <p:nvPr/>
          </p:nvSpPr>
          <p:spPr>
            <a:xfrm>
              <a:off x="2846412" y="1245539"/>
              <a:ext cx="6825615" cy="5026660"/>
            </a:xfrm>
            <a:custGeom>
              <a:avLst/>
              <a:gdLst/>
              <a:ahLst/>
              <a:cxnLst/>
              <a:rect l="l" t="t" r="r" b="b"/>
              <a:pathLst>
                <a:path w="6825615" h="5026660" extrusionOk="0">
                  <a:moveTo>
                    <a:pt x="0" y="0"/>
                  </a:moveTo>
                  <a:lnTo>
                    <a:pt x="6825047" y="0"/>
                  </a:lnTo>
                  <a:lnTo>
                    <a:pt x="6825047" y="5026635"/>
                  </a:lnTo>
                  <a:lnTo>
                    <a:pt x="0" y="5026635"/>
                  </a:lnTo>
                  <a:lnTo>
                    <a:pt x="0" y="0"/>
                  </a:lnTo>
                  <a:close/>
                </a:path>
              </a:pathLst>
            </a:custGeom>
            <a:noFill/>
            <a:ln w="19025"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80" name="Google Shape;80;p5"/>
            <p:cNvPicPr preferRelativeResize="0"/>
            <p:nvPr/>
          </p:nvPicPr>
          <p:blipFill rotWithShape="1">
            <a:blip r:embed="rId3">
              <a:alphaModFix/>
            </a:blip>
            <a:srcRect/>
            <a:stretch/>
          </p:blipFill>
          <p:spPr>
            <a:xfrm>
              <a:off x="3341538" y="1849872"/>
              <a:ext cx="195480" cy="195480"/>
            </a:xfrm>
            <a:prstGeom prst="rect">
              <a:avLst/>
            </a:prstGeom>
            <a:noFill/>
            <a:ln>
              <a:noFill/>
            </a:ln>
          </p:spPr>
        </p:pic>
        <p:pic>
          <p:nvPicPr>
            <p:cNvPr id="81" name="Google Shape;81;p5"/>
            <p:cNvPicPr preferRelativeResize="0"/>
            <p:nvPr/>
          </p:nvPicPr>
          <p:blipFill rotWithShape="1">
            <a:blip r:embed="rId3">
              <a:alphaModFix/>
            </a:blip>
            <a:srcRect/>
            <a:stretch/>
          </p:blipFill>
          <p:spPr>
            <a:xfrm>
              <a:off x="4481858" y="1559969"/>
              <a:ext cx="195480" cy="195480"/>
            </a:xfrm>
            <a:prstGeom prst="rect">
              <a:avLst/>
            </a:prstGeom>
            <a:noFill/>
            <a:ln>
              <a:noFill/>
            </a:ln>
          </p:spPr>
        </p:pic>
        <p:pic>
          <p:nvPicPr>
            <p:cNvPr id="82" name="Google Shape;82;p5"/>
            <p:cNvPicPr preferRelativeResize="0"/>
            <p:nvPr/>
          </p:nvPicPr>
          <p:blipFill rotWithShape="1">
            <a:blip r:embed="rId3">
              <a:alphaModFix/>
            </a:blip>
            <a:srcRect/>
            <a:stretch/>
          </p:blipFill>
          <p:spPr>
            <a:xfrm>
              <a:off x="5622813" y="1849872"/>
              <a:ext cx="195480" cy="195480"/>
            </a:xfrm>
            <a:prstGeom prst="rect">
              <a:avLst/>
            </a:prstGeom>
            <a:noFill/>
            <a:ln>
              <a:noFill/>
            </a:ln>
          </p:spPr>
        </p:pic>
        <p:pic>
          <p:nvPicPr>
            <p:cNvPr id="83" name="Google Shape;83;p5"/>
            <p:cNvPicPr preferRelativeResize="0"/>
            <p:nvPr/>
          </p:nvPicPr>
          <p:blipFill rotWithShape="1">
            <a:blip r:embed="rId4">
              <a:alphaModFix/>
            </a:blip>
            <a:srcRect/>
            <a:stretch/>
          </p:blipFill>
          <p:spPr>
            <a:xfrm>
              <a:off x="6842737" y="1645300"/>
              <a:ext cx="195480" cy="195480"/>
            </a:xfrm>
            <a:prstGeom prst="rect">
              <a:avLst/>
            </a:prstGeom>
            <a:noFill/>
            <a:ln>
              <a:noFill/>
            </a:ln>
          </p:spPr>
        </p:pic>
        <p:pic>
          <p:nvPicPr>
            <p:cNvPr id="84" name="Google Shape;84;p5"/>
            <p:cNvPicPr preferRelativeResize="0"/>
            <p:nvPr/>
          </p:nvPicPr>
          <p:blipFill rotWithShape="1">
            <a:blip r:embed="rId3">
              <a:alphaModFix/>
            </a:blip>
            <a:srcRect/>
            <a:stretch/>
          </p:blipFill>
          <p:spPr>
            <a:xfrm>
              <a:off x="8389711" y="1508598"/>
              <a:ext cx="195480" cy="195480"/>
            </a:xfrm>
            <a:prstGeom prst="rect">
              <a:avLst/>
            </a:prstGeom>
            <a:noFill/>
            <a:ln>
              <a:noFill/>
            </a:ln>
          </p:spPr>
        </p:pic>
        <p:pic>
          <p:nvPicPr>
            <p:cNvPr id="85" name="Google Shape;85;p5"/>
            <p:cNvPicPr preferRelativeResize="0"/>
            <p:nvPr/>
          </p:nvPicPr>
          <p:blipFill rotWithShape="1">
            <a:blip r:embed="rId3">
              <a:alphaModFix/>
            </a:blip>
            <a:srcRect/>
            <a:stretch/>
          </p:blipFill>
          <p:spPr>
            <a:xfrm>
              <a:off x="8860386" y="1952450"/>
              <a:ext cx="195480" cy="195480"/>
            </a:xfrm>
            <a:prstGeom prst="rect">
              <a:avLst/>
            </a:prstGeom>
            <a:noFill/>
            <a:ln>
              <a:noFill/>
            </a:ln>
          </p:spPr>
        </p:pic>
        <p:pic>
          <p:nvPicPr>
            <p:cNvPr id="86" name="Google Shape;86;p5"/>
            <p:cNvPicPr preferRelativeResize="0"/>
            <p:nvPr/>
          </p:nvPicPr>
          <p:blipFill rotWithShape="1">
            <a:blip r:embed="rId3">
              <a:alphaModFix/>
            </a:blip>
            <a:srcRect/>
            <a:stretch/>
          </p:blipFill>
          <p:spPr>
            <a:xfrm>
              <a:off x="3638476" y="2426858"/>
              <a:ext cx="195480" cy="195480"/>
            </a:xfrm>
            <a:prstGeom prst="rect">
              <a:avLst/>
            </a:prstGeom>
            <a:noFill/>
            <a:ln>
              <a:noFill/>
            </a:ln>
          </p:spPr>
        </p:pic>
        <p:pic>
          <p:nvPicPr>
            <p:cNvPr id="87" name="Google Shape;87;p5"/>
            <p:cNvPicPr preferRelativeResize="0"/>
            <p:nvPr/>
          </p:nvPicPr>
          <p:blipFill rotWithShape="1">
            <a:blip r:embed="rId3">
              <a:alphaModFix/>
            </a:blip>
            <a:srcRect/>
            <a:stretch/>
          </p:blipFill>
          <p:spPr>
            <a:xfrm>
              <a:off x="4481858" y="2516368"/>
              <a:ext cx="195480" cy="195480"/>
            </a:xfrm>
            <a:prstGeom prst="rect">
              <a:avLst/>
            </a:prstGeom>
            <a:noFill/>
            <a:ln>
              <a:noFill/>
            </a:ln>
          </p:spPr>
        </p:pic>
        <p:pic>
          <p:nvPicPr>
            <p:cNvPr id="88" name="Google Shape;88;p5"/>
            <p:cNvPicPr preferRelativeResize="0"/>
            <p:nvPr/>
          </p:nvPicPr>
          <p:blipFill rotWithShape="1">
            <a:blip r:embed="rId3">
              <a:alphaModFix/>
            </a:blip>
            <a:srcRect/>
            <a:stretch/>
          </p:blipFill>
          <p:spPr>
            <a:xfrm>
              <a:off x="5499776" y="2668743"/>
              <a:ext cx="195480" cy="195480"/>
            </a:xfrm>
            <a:prstGeom prst="rect">
              <a:avLst/>
            </a:prstGeom>
            <a:noFill/>
            <a:ln>
              <a:noFill/>
            </a:ln>
          </p:spPr>
        </p:pic>
        <p:pic>
          <p:nvPicPr>
            <p:cNvPr id="89" name="Google Shape;89;p5"/>
            <p:cNvPicPr preferRelativeResize="0"/>
            <p:nvPr/>
          </p:nvPicPr>
          <p:blipFill rotWithShape="1">
            <a:blip r:embed="rId3">
              <a:alphaModFix/>
            </a:blip>
            <a:srcRect/>
            <a:stretch/>
          </p:blipFill>
          <p:spPr>
            <a:xfrm>
              <a:off x="6762562" y="2577303"/>
              <a:ext cx="195480" cy="195480"/>
            </a:xfrm>
            <a:prstGeom prst="rect">
              <a:avLst/>
            </a:prstGeom>
            <a:noFill/>
            <a:ln>
              <a:noFill/>
            </a:ln>
          </p:spPr>
        </p:pic>
        <p:pic>
          <p:nvPicPr>
            <p:cNvPr id="90" name="Google Shape;90;p5"/>
            <p:cNvPicPr preferRelativeResize="0"/>
            <p:nvPr/>
          </p:nvPicPr>
          <p:blipFill rotWithShape="1">
            <a:blip r:embed="rId3">
              <a:alphaModFix/>
            </a:blip>
            <a:srcRect/>
            <a:stretch/>
          </p:blipFill>
          <p:spPr>
            <a:xfrm>
              <a:off x="7679147" y="2341959"/>
              <a:ext cx="195480" cy="195480"/>
            </a:xfrm>
            <a:prstGeom prst="rect">
              <a:avLst/>
            </a:prstGeom>
            <a:noFill/>
            <a:ln>
              <a:noFill/>
            </a:ln>
          </p:spPr>
        </p:pic>
        <p:pic>
          <p:nvPicPr>
            <p:cNvPr id="91" name="Google Shape;91;p5"/>
            <p:cNvPicPr preferRelativeResize="0"/>
            <p:nvPr/>
          </p:nvPicPr>
          <p:blipFill rotWithShape="1">
            <a:blip r:embed="rId3">
              <a:alphaModFix/>
            </a:blip>
            <a:srcRect/>
            <a:stretch/>
          </p:blipFill>
          <p:spPr>
            <a:xfrm>
              <a:off x="9113192" y="2586942"/>
              <a:ext cx="195480" cy="195480"/>
            </a:xfrm>
            <a:prstGeom prst="rect">
              <a:avLst/>
            </a:prstGeom>
            <a:noFill/>
            <a:ln>
              <a:noFill/>
            </a:ln>
          </p:spPr>
        </p:pic>
        <p:pic>
          <p:nvPicPr>
            <p:cNvPr id="92" name="Google Shape;92;p5"/>
            <p:cNvPicPr preferRelativeResize="0"/>
            <p:nvPr/>
          </p:nvPicPr>
          <p:blipFill rotWithShape="1">
            <a:blip r:embed="rId3">
              <a:alphaModFix/>
            </a:blip>
            <a:srcRect/>
            <a:stretch/>
          </p:blipFill>
          <p:spPr>
            <a:xfrm>
              <a:off x="3050911" y="3277987"/>
              <a:ext cx="195480" cy="195480"/>
            </a:xfrm>
            <a:prstGeom prst="rect">
              <a:avLst/>
            </a:prstGeom>
            <a:noFill/>
            <a:ln>
              <a:noFill/>
            </a:ln>
          </p:spPr>
        </p:pic>
        <p:pic>
          <p:nvPicPr>
            <p:cNvPr id="93" name="Google Shape;93;p5"/>
            <p:cNvPicPr preferRelativeResize="0"/>
            <p:nvPr/>
          </p:nvPicPr>
          <p:blipFill rotWithShape="1">
            <a:blip r:embed="rId3">
              <a:alphaModFix/>
            </a:blip>
            <a:srcRect/>
            <a:stretch/>
          </p:blipFill>
          <p:spPr>
            <a:xfrm>
              <a:off x="4481858" y="3182864"/>
              <a:ext cx="195480" cy="195480"/>
            </a:xfrm>
            <a:prstGeom prst="rect">
              <a:avLst/>
            </a:prstGeom>
            <a:noFill/>
            <a:ln>
              <a:noFill/>
            </a:ln>
          </p:spPr>
        </p:pic>
        <p:pic>
          <p:nvPicPr>
            <p:cNvPr id="94" name="Google Shape;94;p5"/>
            <p:cNvPicPr preferRelativeResize="0"/>
            <p:nvPr/>
          </p:nvPicPr>
          <p:blipFill rotWithShape="1">
            <a:blip r:embed="rId3">
              <a:alphaModFix/>
            </a:blip>
            <a:srcRect/>
            <a:stretch/>
          </p:blipFill>
          <p:spPr>
            <a:xfrm>
              <a:off x="5937405" y="3187017"/>
              <a:ext cx="195480" cy="195480"/>
            </a:xfrm>
            <a:prstGeom prst="rect">
              <a:avLst/>
            </a:prstGeom>
            <a:noFill/>
            <a:ln>
              <a:noFill/>
            </a:ln>
          </p:spPr>
        </p:pic>
        <p:pic>
          <p:nvPicPr>
            <p:cNvPr id="95" name="Google Shape;95;p5"/>
            <p:cNvPicPr preferRelativeResize="0"/>
            <p:nvPr/>
          </p:nvPicPr>
          <p:blipFill rotWithShape="1">
            <a:blip r:embed="rId3">
              <a:alphaModFix/>
            </a:blip>
            <a:srcRect/>
            <a:stretch/>
          </p:blipFill>
          <p:spPr>
            <a:xfrm>
              <a:off x="6762562" y="3304733"/>
              <a:ext cx="195480" cy="195480"/>
            </a:xfrm>
            <a:prstGeom prst="rect">
              <a:avLst/>
            </a:prstGeom>
            <a:noFill/>
            <a:ln>
              <a:noFill/>
            </a:ln>
          </p:spPr>
        </p:pic>
        <p:pic>
          <p:nvPicPr>
            <p:cNvPr id="96" name="Google Shape;96;p5"/>
            <p:cNvPicPr preferRelativeResize="0"/>
            <p:nvPr/>
          </p:nvPicPr>
          <p:blipFill rotWithShape="1">
            <a:blip r:embed="rId3">
              <a:alphaModFix/>
            </a:blip>
            <a:srcRect/>
            <a:stretch/>
          </p:blipFill>
          <p:spPr>
            <a:xfrm>
              <a:off x="9352422" y="3314423"/>
              <a:ext cx="195480" cy="195480"/>
            </a:xfrm>
            <a:prstGeom prst="rect">
              <a:avLst/>
            </a:prstGeom>
            <a:noFill/>
            <a:ln>
              <a:noFill/>
            </a:ln>
          </p:spPr>
        </p:pic>
        <p:pic>
          <p:nvPicPr>
            <p:cNvPr id="97" name="Google Shape;97;p5"/>
            <p:cNvPicPr preferRelativeResize="0"/>
            <p:nvPr/>
          </p:nvPicPr>
          <p:blipFill rotWithShape="1">
            <a:blip r:embed="rId3">
              <a:alphaModFix/>
            </a:blip>
            <a:srcRect/>
            <a:stretch/>
          </p:blipFill>
          <p:spPr>
            <a:xfrm>
              <a:off x="3706091" y="3809304"/>
              <a:ext cx="195480" cy="195480"/>
            </a:xfrm>
            <a:prstGeom prst="rect">
              <a:avLst/>
            </a:prstGeom>
            <a:noFill/>
            <a:ln>
              <a:noFill/>
            </a:ln>
          </p:spPr>
        </p:pic>
        <p:pic>
          <p:nvPicPr>
            <p:cNvPr id="98" name="Google Shape;98;p5"/>
            <p:cNvPicPr preferRelativeResize="0"/>
            <p:nvPr/>
          </p:nvPicPr>
          <p:blipFill rotWithShape="1">
            <a:blip r:embed="rId3">
              <a:alphaModFix/>
            </a:blip>
            <a:srcRect/>
            <a:stretch/>
          </p:blipFill>
          <p:spPr>
            <a:xfrm>
              <a:off x="4834639" y="3758390"/>
              <a:ext cx="195480" cy="195480"/>
            </a:xfrm>
            <a:prstGeom prst="rect">
              <a:avLst/>
            </a:prstGeom>
            <a:noFill/>
            <a:ln>
              <a:noFill/>
            </a:ln>
          </p:spPr>
        </p:pic>
        <p:pic>
          <p:nvPicPr>
            <p:cNvPr id="99" name="Google Shape;99;p5"/>
            <p:cNvPicPr preferRelativeResize="0"/>
            <p:nvPr/>
          </p:nvPicPr>
          <p:blipFill rotWithShape="1">
            <a:blip r:embed="rId3">
              <a:alphaModFix/>
            </a:blip>
            <a:srcRect/>
            <a:stretch/>
          </p:blipFill>
          <p:spPr>
            <a:xfrm>
              <a:off x="5622217" y="3849373"/>
              <a:ext cx="195480" cy="195480"/>
            </a:xfrm>
            <a:prstGeom prst="rect">
              <a:avLst/>
            </a:prstGeom>
            <a:noFill/>
            <a:ln>
              <a:noFill/>
            </a:ln>
          </p:spPr>
        </p:pic>
        <p:pic>
          <p:nvPicPr>
            <p:cNvPr id="100" name="Google Shape;100;p5"/>
            <p:cNvPicPr preferRelativeResize="0"/>
            <p:nvPr/>
          </p:nvPicPr>
          <p:blipFill rotWithShape="1">
            <a:blip r:embed="rId3">
              <a:alphaModFix/>
            </a:blip>
            <a:srcRect/>
            <a:stretch/>
          </p:blipFill>
          <p:spPr>
            <a:xfrm>
              <a:off x="8273659" y="3244688"/>
              <a:ext cx="195480" cy="195480"/>
            </a:xfrm>
            <a:prstGeom prst="rect">
              <a:avLst/>
            </a:prstGeom>
            <a:noFill/>
            <a:ln>
              <a:noFill/>
            </a:ln>
          </p:spPr>
        </p:pic>
        <p:pic>
          <p:nvPicPr>
            <p:cNvPr id="101" name="Google Shape;101;p5"/>
            <p:cNvPicPr preferRelativeResize="0"/>
            <p:nvPr/>
          </p:nvPicPr>
          <p:blipFill rotWithShape="1">
            <a:blip r:embed="rId3">
              <a:alphaModFix/>
            </a:blip>
            <a:srcRect/>
            <a:stretch/>
          </p:blipFill>
          <p:spPr>
            <a:xfrm>
              <a:off x="6447945" y="4006561"/>
              <a:ext cx="195480" cy="195480"/>
            </a:xfrm>
            <a:prstGeom prst="rect">
              <a:avLst/>
            </a:prstGeom>
            <a:noFill/>
            <a:ln>
              <a:noFill/>
            </a:ln>
          </p:spPr>
        </p:pic>
        <p:pic>
          <p:nvPicPr>
            <p:cNvPr id="102" name="Google Shape;102;p5"/>
            <p:cNvPicPr preferRelativeResize="0"/>
            <p:nvPr/>
          </p:nvPicPr>
          <p:blipFill rotWithShape="1">
            <a:blip r:embed="rId5">
              <a:alphaModFix/>
            </a:blip>
            <a:srcRect/>
            <a:stretch/>
          </p:blipFill>
          <p:spPr>
            <a:xfrm>
              <a:off x="8684288" y="3720950"/>
              <a:ext cx="195480" cy="195480"/>
            </a:xfrm>
            <a:prstGeom prst="rect">
              <a:avLst/>
            </a:prstGeom>
            <a:noFill/>
            <a:ln>
              <a:noFill/>
            </a:ln>
          </p:spPr>
        </p:pic>
        <p:pic>
          <p:nvPicPr>
            <p:cNvPr id="103" name="Google Shape;103;p5"/>
            <p:cNvPicPr preferRelativeResize="0"/>
            <p:nvPr/>
          </p:nvPicPr>
          <p:blipFill rotWithShape="1">
            <a:blip r:embed="rId3">
              <a:alphaModFix/>
            </a:blip>
            <a:srcRect/>
            <a:stretch/>
          </p:blipFill>
          <p:spPr>
            <a:xfrm>
              <a:off x="7359627" y="4166136"/>
              <a:ext cx="195480" cy="195480"/>
            </a:xfrm>
            <a:prstGeom prst="rect">
              <a:avLst/>
            </a:prstGeom>
            <a:noFill/>
            <a:ln>
              <a:noFill/>
            </a:ln>
          </p:spPr>
        </p:pic>
        <p:pic>
          <p:nvPicPr>
            <p:cNvPr id="104" name="Google Shape;104;p5"/>
            <p:cNvPicPr preferRelativeResize="0"/>
            <p:nvPr/>
          </p:nvPicPr>
          <p:blipFill rotWithShape="1">
            <a:blip r:embed="rId3">
              <a:alphaModFix/>
            </a:blip>
            <a:srcRect/>
            <a:stretch/>
          </p:blipFill>
          <p:spPr>
            <a:xfrm>
              <a:off x="3346973" y="4515869"/>
              <a:ext cx="195480" cy="195480"/>
            </a:xfrm>
            <a:prstGeom prst="rect">
              <a:avLst/>
            </a:prstGeom>
            <a:noFill/>
            <a:ln>
              <a:noFill/>
            </a:ln>
          </p:spPr>
        </p:pic>
        <p:pic>
          <p:nvPicPr>
            <p:cNvPr id="105" name="Google Shape;105;p5"/>
            <p:cNvPicPr preferRelativeResize="0"/>
            <p:nvPr/>
          </p:nvPicPr>
          <p:blipFill rotWithShape="1">
            <a:blip r:embed="rId3">
              <a:alphaModFix/>
            </a:blip>
            <a:srcRect/>
            <a:stretch/>
          </p:blipFill>
          <p:spPr>
            <a:xfrm>
              <a:off x="4487319" y="4515869"/>
              <a:ext cx="195480" cy="195480"/>
            </a:xfrm>
            <a:prstGeom prst="rect">
              <a:avLst/>
            </a:prstGeom>
            <a:noFill/>
            <a:ln>
              <a:noFill/>
            </a:ln>
          </p:spPr>
        </p:pic>
        <p:pic>
          <p:nvPicPr>
            <p:cNvPr id="106" name="Google Shape;106;p5"/>
            <p:cNvPicPr preferRelativeResize="0"/>
            <p:nvPr/>
          </p:nvPicPr>
          <p:blipFill rotWithShape="1">
            <a:blip r:embed="rId3">
              <a:alphaModFix/>
            </a:blip>
            <a:srcRect/>
            <a:stretch/>
          </p:blipFill>
          <p:spPr>
            <a:xfrm>
              <a:off x="5257688" y="4515869"/>
              <a:ext cx="195480" cy="195480"/>
            </a:xfrm>
            <a:prstGeom prst="rect">
              <a:avLst/>
            </a:prstGeom>
            <a:noFill/>
            <a:ln>
              <a:noFill/>
            </a:ln>
          </p:spPr>
        </p:pic>
        <p:pic>
          <p:nvPicPr>
            <p:cNvPr id="107" name="Google Shape;107;p5"/>
            <p:cNvPicPr preferRelativeResize="0"/>
            <p:nvPr/>
          </p:nvPicPr>
          <p:blipFill rotWithShape="1">
            <a:blip r:embed="rId3">
              <a:alphaModFix/>
            </a:blip>
            <a:srcRect/>
            <a:stretch/>
          </p:blipFill>
          <p:spPr>
            <a:xfrm>
              <a:off x="9232928" y="4657994"/>
              <a:ext cx="195480" cy="195480"/>
            </a:xfrm>
            <a:prstGeom prst="rect">
              <a:avLst/>
            </a:prstGeom>
            <a:noFill/>
            <a:ln>
              <a:noFill/>
            </a:ln>
          </p:spPr>
        </p:pic>
        <p:pic>
          <p:nvPicPr>
            <p:cNvPr id="108" name="Google Shape;108;p5"/>
            <p:cNvPicPr preferRelativeResize="0"/>
            <p:nvPr/>
          </p:nvPicPr>
          <p:blipFill rotWithShape="1">
            <a:blip r:embed="rId3">
              <a:alphaModFix/>
            </a:blip>
            <a:srcRect/>
            <a:stretch/>
          </p:blipFill>
          <p:spPr>
            <a:xfrm>
              <a:off x="3158632" y="5197973"/>
              <a:ext cx="195480" cy="195480"/>
            </a:xfrm>
            <a:prstGeom prst="rect">
              <a:avLst/>
            </a:prstGeom>
            <a:noFill/>
            <a:ln>
              <a:noFill/>
            </a:ln>
          </p:spPr>
        </p:pic>
        <p:pic>
          <p:nvPicPr>
            <p:cNvPr id="109" name="Google Shape;109;p5"/>
            <p:cNvPicPr preferRelativeResize="0"/>
            <p:nvPr/>
          </p:nvPicPr>
          <p:blipFill rotWithShape="1">
            <a:blip r:embed="rId3">
              <a:alphaModFix/>
            </a:blip>
            <a:srcRect/>
            <a:stretch/>
          </p:blipFill>
          <p:spPr>
            <a:xfrm>
              <a:off x="4863328" y="5162972"/>
              <a:ext cx="195480" cy="195480"/>
            </a:xfrm>
            <a:prstGeom prst="rect">
              <a:avLst/>
            </a:prstGeom>
            <a:noFill/>
            <a:ln>
              <a:noFill/>
            </a:ln>
          </p:spPr>
        </p:pic>
        <p:pic>
          <p:nvPicPr>
            <p:cNvPr id="110" name="Google Shape;110;p5"/>
            <p:cNvPicPr preferRelativeResize="0"/>
            <p:nvPr/>
          </p:nvPicPr>
          <p:blipFill rotWithShape="1">
            <a:blip r:embed="rId5">
              <a:alphaModFix/>
            </a:blip>
            <a:srcRect/>
            <a:stretch/>
          </p:blipFill>
          <p:spPr>
            <a:xfrm>
              <a:off x="5845965" y="5289413"/>
              <a:ext cx="195480" cy="195480"/>
            </a:xfrm>
            <a:prstGeom prst="rect">
              <a:avLst/>
            </a:prstGeom>
            <a:noFill/>
            <a:ln>
              <a:noFill/>
            </a:ln>
          </p:spPr>
        </p:pic>
        <p:pic>
          <p:nvPicPr>
            <p:cNvPr id="111" name="Google Shape;111;p5"/>
            <p:cNvPicPr preferRelativeResize="0"/>
            <p:nvPr/>
          </p:nvPicPr>
          <p:blipFill rotWithShape="1">
            <a:blip r:embed="rId3">
              <a:alphaModFix/>
            </a:blip>
            <a:srcRect/>
            <a:stretch/>
          </p:blipFill>
          <p:spPr>
            <a:xfrm>
              <a:off x="8456539" y="4218105"/>
              <a:ext cx="195480" cy="195480"/>
            </a:xfrm>
            <a:prstGeom prst="rect">
              <a:avLst/>
            </a:prstGeom>
            <a:noFill/>
            <a:ln>
              <a:noFill/>
            </a:ln>
          </p:spPr>
        </p:pic>
        <p:pic>
          <p:nvPicPr>
            <p:cNvPr id="112" name="Google Shape;112;p5"/>
            <p:cNvPicPr preferRelativeResize="0"/>
            <p:nvPr/>
          </p:nvPicPr>
          <p:blipFill rotWithShape="1">
            <a:blip r:embed="rId3">
              <a:alphaModFix/>
            </a:blip>
            <a:srcRect/>
            <a:stretch/>
          </p:blipFill>
          <p:spPr>
            <a:xfrm>
              <a:off x="7016016" y="5306418"/>
              <a:ext cx="195480" cy="195480"/>
            </a:xfrm>
            <a:prstGeom prst="rect">
              <a:avLst/>
            </a:prstGeom>
            <a:noFill/>
            <a:ln>
              <a:noFill/>
            </a:ln>
          </p:spPr>
        </p:pic>
        <p:pic>
          <p:nvPicPr>
            <p:cNvPr id="113" name="Google Shape;113;p5"/>
            <p:cNvPicPr preferRelativeResize="0"/>
            <p:nvPr/>
          </p:nvPicPr>
          <p:blipFill rotWithShape="1">
            <a:blip r:embed="rId3">
              <a:alphaModFix/>
            </a:blip>
            <a:srcRect/>
            <a:stretch/>
          </p:blipFill>
          <p:spPr>
            <a:xfrm>
              <a:off x="8720712" y="5259758"/>
              <a:ext cx="195480" cy="195480"/>
            </a:xfrm>
            <a:prstGeom prst="rect">
              <a:avLst/>
            </a:prstGeom>
            <a:noFill/>
            <a:ln>
              <a:noFill/>
            </a:ln>
          </p:spPr>
        </p:pic>
        <p:pic>
          <p:nvPicPr>
            <p:cNvPr id="114" name="Google Shape;114;p5"/>
            <p:cNvPicPr preferRelativeResize="0"/>
            <p:nvPr/>
          </p:nvPicPr>
          <p:blipFill rotWithShape="1">
            <a:blip r:embed="rId3">
              <a:alphaModFix/>
            </a:blip>
            <a:srcRect/>
            <a:stretch/>
          </p:blipFill>
          <p:spPr>
            <a:xfrm>
              <a:off x="7902921" y="5075431"/>
              <a:ext cx="195480" cy="195480"/>
            </a:xfrm>
            <a:prstGeom prst="rect">
              <a:avLst/>
            </a:prstGeom>
            <a:noFill/>
            <a:ln>
              <a:noFill/>
            </a:ln>
          </p:spPr>
        </p:pic>
        <p:pic>
          <p:nvPicPr>
            <p:cNvPr id="115" name="Google Shape;115;p5"/>
            <p:cNvPicPr preferRelativeResize="0"/>
            <p:nvPr/>
          </p:nvPicPr>
          <p:blipFill rotWithShape="1">
            <a:blip r:embed="rId3">
              <a:alphaModFix/>
            </a:blip>
            <a:srcRect/>
            <a:stretch/>
          </p:blipFill>
          <p:spPr>
            <a:xfrm>
              <a:off x="3341512" y="5848871"/>
              <a:ext cx="195480" cy="195480"/>
            </a:xfrm>
            <a:prstGeom prst="rect">
              <a:avLst/>
            </a:prstGeom>
            <a:noFill/>
            <a:ln>
              <a:noFill/>
            </a:ln>
          </p:spPr>
        </p:pic>
        <p:pic>
          <p:nvPicPr>
            <p:cNvPr id="116" name="Google Shape;116;p5"/>
            <p:cNvPicPr preferRelativeResize="0"/>
            <p:nvPr/>
          </p:nvPicPr>
          <p:blipFill rotWithShape="1">
            <a:blip r:embed="rId3">
              <a:alphaModFix/>
            </a:blip>
            <a:srcRect/>
            <a:stretch/>
          </p:blipFill>
          <p:spPr>
            <a:xfrm>
              <a:off x="4481858" y="5547528"/>
              <a:ext cx="195480" cy="195480"/>
            </a:xfrm>
            <a:prstGeom prst="rect">
              <a:avLst/>
            </a:prstGeom>
            <a:noFill/>
            <a:ln>
              <a:noFill/>
            </a:ln>
          </p:spPr>
        </p:pic>
        <p:pic>
          <p:nvPicPr>
            <p:cNvPr id="117" name="Google Shape;117;p5"/>
            <p:cNvPicPr preferRelativeResize="0"/>
            <p:nvPr/>
          </p:nvPicPr>
          <p:blipFill rotWithShape="1">
            <a:blip r:embed="rId3">
              <a:alphaModFix/>
            </a:blip>
            <a:srcRect/>
            <a:stretch/>
          </p:blipFill>
          <p:spPr>
            <a:xfrm>
              <a:off x="5622217" y="5848871"/>
              <a:ext cx="195480" cy="195480"/>
            </a:xfrm>
            <a:prstGeom prst="rect">
              <a:avLst/>
            </a:prstGeom>
            <a:noFill/>
            <a:ln>
              <a:noFill/>
            </a:ln>
          </p:spPr>
        </p:pic>
        <p:pic>
          <p:nvPicPr>
            <p:cNvPr id="118" name="Google Shape;118;p5"/>
            <p:cNvPicPr preferRelativeResize="0"/>
            <p:nvPr/>
          </p:nvPicPr>
          <p:blipFill rotWithShape="1">
            <a:blip r:embed="rId6">
              <a:alphaModFix/>
            </a:blip>
            <a:srcRect/>
            <a:stretch/>
          </p:blipFill>
          <p:spPr>
            <a:xfrm>
              <a:off x="6762562" y="5984041"/>
              <a:ext cx="195480" cy="195480"/>
            </a:xfrm>
            <a:prstGeom prst="rect">
              <a:avLst/>
            </a:prstGeom>
            <a:noFill/>
            <a:ln>
              <a:noFill/>
            </a:ln>
          </p:spPr>
        </p:pic>
        <p:pic>
          <p:nvPicPr>
            <p:cNvPr id="119" name="Google Shape;119;p5"/>
            <p:cNvPicPr preferRelativeResize="0"/>
            <p:nvPr/>
          </p:nvPicPr>
          <p:blipFill rotWithShape="1">
            <a:blip r:embed="rId3">
              <a:alphaModFix/>
            </a:blip>
            <a:srcRect/>
            <a:stretch/>
          </p:blipFill>
          <p:spPr>
            <a:xfrm>
              <a:off x="9150112" y="5940311"/>
              <a:ext cx="195480" cy="195480"/>
            </a:xfrm>
            <a:prstGeom prst="rect">
              <a:avLst/>
            </a:prstGeom>
            <a:noFill/>
            <a:ln>
              <a:noFill/>
            </a:ln>
          </p:spPr>
        </p:pic>
        <p:pic>
          <p:nvPicPr>
            <p:cNvPr id="120" name="Google Shape;120;p5"/>
            <p:cNvPicPr preferRelativeResize="0"/>
            <p:nvPr/>
          </p:nvPicPr>
          <p:blipFill rotWithShape="1">
            <a:blip r:embed="rId3">
              <a:alphaModFix/>
            </a:blip>
            <a:srcRect/>
            <a:stretch/>
          </p:blipFill>
          <p:spPr>
            <a:xfrm>
              <a:off x="7902921" y="5848871"/>
              <a:ext cx="195480" cy="195480"/>
            </a:xfrm>
            <a:prstGeom prst="rect">
              <a:avLst/>
            </a:prstGeom>
            <a:noFill/>
            <a:ln>
              <a:noFill/>
            </a:ln>
          </p:spPr>
        </p:pic>
      </p:grpSp>
      <p:sp>
        <p:nvSpPr>
          <p:cNvPr id="121" name="Google Shape;121;p5"/>
          <p:cNvSpPr txBox="1"/>
          <p:nvPr/>
        </p:nvSpPr>
        <p:spPr>
          <a:xfrm rot="-5400000">
            <a:off x="1270760" y="3100839"/>
            <a:ext cx="2638425" cy="392430"/>
          </a:xfrm>
          <a:prstGeom prst="rect">
            <a:avLst/>
          </a:prstGeom>
          <a:noFill/>
          <a:ln>
            <a:noFill/>
          </a:ln>
        </p:spPr>
        <p:txBody>
          <a:bodyPr spcFirstLastPara="1" wrap="square" lIns="0" tIns="825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mj-lt"/>
                <a:ea typeface="Cambria"/>
                <a:cs typeface="Cambria"/>
                <a:sym typeface="Cambria"/>
              </a:rPr>
              <a:t>Hyperparameter 1</a:t>
            </a:r>
            <a:endParaRPr sz="2400" b="0" i="0" u="none" strike="noStrike" cap="none">
              <a:solidFill>
                <a:srgbClr val="000000"/>
              </a:solidFill>
              <a:latin typeface="+mj-lt"/>
              <a:ea typeface="Cambria"/>
              <a:cs typeface="Cambria"/>
              <a:sym typeface="Cambria"/>
            </a:endParaRPr>
          </a:p>
        </p:txBody>
      </p:sp>
      <p:sp>
        <p:nvSpPr>
          <p:cNvPr id="122" name="Google Shape;122;p5"/>
          <p:cNvSpPr txBox="1"/>
          <p:nvPr/>
        </p:nvSpPr>
        <p:spPr>
          <a:xfrm>
            <a:off x="4638700" y="789914"/>
            <a:ext cx="2638425" cy="3911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mj-lt"/>
                <a:ea typeface="Cambria"/>
                <a:cs typeface="Cambria"/>
                <a:sym typeface="Cambria"/>
              </a:rPr>
              <a:t>Hyperparameter 2</a:t>
            </a:r>
            <a:endParaRPr sz="2400" b="0" i="0" u="none" strike="noStrike" cap="none">
              <a:solidFill>
                <a:srgbClr val="000000"/>
              </a:solidFill>
              <a:latin typeface="+mj-lt"/>
              <a:ea typeface="Cambria"/>
              <a:cs typeface="Cambria"/>
              <a:sym typeface="Cambria"/>
            </a:endParaRPr>
          </a:p>
        </p:txBody>
      </p:sp>
      <p:pic>
        <p:nvPicPr>
          <p:cNvPr id="123" name="Google Shape;123;p5"/>
          <p:cNvPicPr preferRelativeResize="0"/>
          <p:nvPr/>
        </p:nvPicPr>
        <p:blipFill rotWithShape="1">
          <a:blip r:embed="rId7">
            <a:alphaModFix/>
          </a:blip>
          <a:srcRect/>
          <a:stretch/>
        </p:blipFill>
        <p:spPr>
          <a:xfrm>
            <a:off x="10734473" y="0"/>
            <a:ext cx="1448025" cy="796414"/>
          </a:xfrm>
          <a:prstGeom prst="rect">
            <a:avLst/>
          </a:prstGeom>
          <a:noFill/>
          <a:ln>
            <a:noFill/>
          </a:ln>
        </p:spPr>
      </p:pic>
      <p:sp>
        <p:nvSpPr>
          <p:cNvPr id="124" name="Google Shape;124;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7</a:t>
            </a:fld>
            <a:endParaRPr>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8"/>
        <p:cNvGrpSpPr/>
        <p:nvPr/>
      </p:nvGrpSpPr>
      <p:grpSpPr>
        <a:xfrm>
          <a:off x="0" y="0"/>
          <a:ext cx="0" cy="0"/>
          <a:chOff x="0" y="0"/>
          <a:chExt cx="0" cy="0"/>
        </a:xfrm>
      </p:grpSpPr>
      <p:sp>
        <p:nvSpPr>
          <p:cNvPr id="129" name="Google Shape;129;p6"/>
          <p:cNvSpPr txBox="1">
            <a:spLocks noGrp="1"/>
          </p:cNvSpPr>
          <p:nvPr>
            <p:ph type="body" idx="1"/>
          </p:nvPr>
        </p:nvSpPr>
        <p:spPr>
          <a:xfrm>
            <a:off x="1040040" y="1272794"/>
            <a:ext cx="10472256" cy="2109808"/>
          </a:xfrm>
          <a:prstGeom prst="rect">
            <a:avLst/>
          </a:prstGeom>
          <a:noFill/>
          <a:ln>
            <a:noFill/>
          </a:ln>
        </p:spPr>
        <p:txBody>
          <a:bodyPr spcFirstLastPara="1" wrap="square" lIns="0" tIns="114300" rIns="0" bIns="0" anchor="t" anchorCtr="0">
            <a:spAutoFit/>
          </a:bodyPr>
          <a:lstStyle/>
          <a:p>
            <a:pPr marL="6448425" marR="5080" lvl="0" indent="-1549400" algn="l" rtl="0">
              <a:lnSpc>
                <a:spcPct val="108333"/>
              </a:lnSpc>
              <a:spcBef>
                <a:spcPts val="0"/>
              </a:spcBef>
              <a:spcAft>
                <a:spcPts val="0"/>
              </a:spcAft>
              <a:buSzPts val="1400"/>
              <a:buNone/>
            </a:pPr>
            <a:r>
              <a:rPr lang="en-US" dirty="0">
                <a:latin typeface="+mj-lt"/>
              </a:rPr>
              <a:t>Hyperparameter tuning</a:t>
            </a:r>
            <a:endParaRPr dirty="0">
              <a:latin typeface="+mj-lt"/>
            </a:endParaRPr>
          </a:p>
        </p:txBody>
      </p:sp>
      <p:sp>
        <p:nvSpPr>
          <p:cNvPr id="130" name="Google Shape;130;p6"/>
          <p:cNvSpPr txBox="1"/>
          <p:nvPr/>
        </p:nvSpPr>
        <p:spPr>
          <a:xfrm>
            <a:off x="5218772" y="3700894"/>
            <a:ext cx="6650494" cy="2505814"/>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mj-lt"/>
                <a:ea typeface="Calibri"/>
                <a:cs typeface="Calibri"/>
                <a:sym typeface="Calibri"/>
              </a:rPr>
              <a:t>Using an appropriate scale to pick </a:t>
            </a:r>
            <a:r>
              <a:rPr lang="en-US" sz="5400" b="0" i="0" u="none" strike="noStrike" cap="none" dirty="0" err="1">
                <a:solidFill>
                  <a:srgbClr val="000000"/>
                </a:solidFill>
                <a:latin typeface="+mj-lt"/>
                <a:ea typeface="Calibri"/>
                <a:cs typeface="Calibri"/>
                <a:sym typeface="Calibri"/>
              </a:rPr>
              <a:t>hyperparameters</a:t>
            </a:r>
            <a:endParaRPr sz="5400" b="0" i="0" u="none" strike="noStrike" cap="none" dirty="0">
              <a:solidFill>
                <a:srgbClr val="000000"/>
              </a:solidFill>
              <a:latin typeface="+mj-lt"/>
              <a:ea typeface="Calibri"/>
              <a:cs typeface="Calibri"/>
              <a:sym typeface="Calibri"/>
            </a:endParaRPr>
          </a:p>
        </p:txBody>
      </p:sp>
      <p:sp>
        <p:nvSpPr>
          <p:cNvPr id="131" name="Google Shape;131;p6"/>
          <p:cNvSpPr/>
          <p:nvPr/>
        </p:nvSpPr>
        <p:spPr>
          <a:xfrm>
            <a:off x="5015966" y="3410419"/>
            <a:ext cx="706753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mj-lt"/>
              <a:ea typeface="Arial"/>
              <a:cs typeface="Arial"/>
              <a:sym typeface="Arial"/>
            </a:endParaRPr>
          </a:p>
        </p:txBody>
      </p:sp>
      <p:pic>
        <p:nvPicPr>
          <p:cNvPr id="132" name="Google Shape;132;p6"/>
          <p:cNvPicPr preferRelativeResize="0"/>
          <p:nvPr/>
        </p:nvPicPr>
        <p:blipFill rotWithShape="1">
          <a:blip r:embed="rId3">
            <a:alphaModFix/>
          </a:blip>
          <a:srcRect/>
          <a:stretch/>
        </p:blipFill>
        <p:spPr>
          <a:xfrm>
            <a:off x="417324" y="2395175"/>
            <a:ext cx="3960577" cy="2129399"/>
          </a:xfrm>
          <a:prstGeom prst="rect">
            <a:avLst/>
          </a:prstGeom>
          <a:noFill/>
          <a:ln>
            <a:noFill/>
          </a:ln>
        </p:spPr>
      </p:pic>
      <p:sp>
        <p:nvSpPr>
          <p:cNvPr id="133" name="Google Shape;133;p6"/>
          <p:cNvSpPr txBox="1">
            <a:spLocks noGrp="1"/>
          </p:cNvSpPr>
          <p:nvPr>
            <p:ph type="sldNum" idx="12"/>
          </p:nvPr>
        </p:nvSpPr>
        <p:spPr>
          <a:xfrm>
            <a:off x="8778240" y="6377940"/>
            <a:ext cx="2868524"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8</a:t>
            </a:fld>
            <a:endParaRPr>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3"/>
          <p:cNvSpPr txBox="1">
            <a:spLocks noGrp="1"/>
          </p:cNvSpPr>
          <p:nvPr>
            <p:ph type="title"/>
          </p:nvPr>
        </p:nvSpPr>
        <p:spPr>
          <a:xfrm>
            <a:off x="246122" y="170700"/>
            <a:ext cx="979469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Picking </a:t>
            </a:r>
            <a:r>
              <a:rPr lang="en-US" sz="4400" dirty="0" err="1">
                <a:latin typeface="+mj-lt"/>
                <a:ea typeface="Cambria"/>
                <a:cs typeface="Cambria"/>
                <a:sym typeface="Cambria"/>
              </a:rPr>
              <a:t>hyperparameters</a:t>
            </a:r>
            <a:r>
              <a:rPr lang="en-US" sz="4400" dirty="0">
                <a:latin typeface="+mj-lt"/>
                <a:ea typeface="Cambria"/>
                <a:cs typeface="Cambria"/>
                <a:sym typeface="Cambria"/>
              </a:rPr>
              <a:t> at random</a:t>
            </a:r>
            <a:endParaRPr sz="4400" dirty="0">
              <a:latin typeface="+mj-lt"/>
              <a:ea typeface="Cambria"/>
              <a:cs typeface="Cambria"/>
              <a:sym typeface="Cambria"/>
            </a:endParaRPr>
          </a:p>
        </p:txBody>
      </p:sp>
      <p:pic>
        <p:nvPicPr>
          <p:cNvPr id="62" name="Google Shape;62;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3" name="Google Shape;63;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latin typeface="+mj-lt"/>
              </a:rPr>
              <a:t>9</a:t>
            </a:fld>
            <a:endParaRPr>
              <a:latin typeface="+mj-lt"/>
            </a:endParaRPr>
          </a:p>
        </p:txBody>
      </p:sp>
      <p:sp>
        <p:nvSpPr>
          <p:cNvPr id="2" name="TextBox 1"/>
          <p:cNvSpPr txBox="1"/>
          <p:nvPr/>
        </p:nvSpPr>
        <p:spPr>
          <a:xfrm>
            <a:off x="386862" y="1230923"/>
            <a:ext cx="11359661"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While sampling at random can be a useful way to search for </a:t>
            </a:r>
            <a:r>
              <a:rPr lang="en-US" sz="2400" dirty="0" err="1">
                <a:latin typeface="+mj-lt"/>
              </a:rPr>
              <a:t>hyperparameters</a:t>
            </a:r>
            <a:r>
              <a:rPr lang="en-US" sz="2400" dirty="0">
                <a:latin typeface="+mj-lt"/>
              </a:rPr>
              <a:t>, it's not always the best approach. For example, if you're trying to select the number of hidden units for a given layer, sampling uniformly at random over a range of values may be appropriate. </a:t>
            </a:r>
          </a:p>
        </p:txBody>
      </p:sp>
    </p:spTree>
    <p:extLst>
      <p:ext uri="{BB962C8B-B14F-4D97-AF65-F5344CB8AC3E}">
        <p14:creationId xmlns:p14="http://schemas.microsoft.com/office/powerpoint/2010/main" val="374239518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750</TotalTime>
  <Words>3241</Words>
  <Application>Microsoft Office PowerPoint</Application>
  <PresentationFormat>Widescreen</PresentationFormat>
  <Paragraphs>257</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Calibri</vt:lpstr>
      <vt:lpstr>Arial</vt:lpstr>
      <vt:lpstr>Cambria Math</vt:lpstr>
      <vt:lpstr>Cambria</vt:lpstr>
      <vt:lpstr>Office Theme</vt:lpstr>
      <vt:lpstr>Hyper parameter tuning </vt:lpstr>
      <vt:lpstr>PowerPoint Presentation</vt:lpstr>
      <vt:lpstr>Hyperparameters</vt:lpstr>
      <vt:lpstr>Hyperparameters</vt:lpstr>
      <vt:lpstr>Hyperparameters</vt:lpstr>
      <vt:lpstr>Try random values: Don’t use a grid</vt:lpstr>
      <vt:lpstr>Coarse to fine</vt:lpstr>
      <vt:lpstr>PowerPoint Presentation</vt:lpstr>
      <vt:lpstr>Picking hyperparameters at random</vt:lpstr>
      <vt:lpstr>Picking hyperparameters at random</vt:lpstr>
      <vt:lpstr>Appropriate scale for hyperparameters</vt:lpstr>
      <vt:lpstr>Appropriate scale for hyperparameters</vt:lpstr>
      <vt:lpstr>PowerPoint Presentation</vt:lpstr>
      <vt:lpstr>Hyperparameters tuning in practice Pandas vs Caviar</vt:lpstr>
      <vt:lpstr>Re-test hyperparameters occasionally</vt:lpstr>
      <vt:lpstr>Hyperparameters tuning in practice Pandas vs Caviar</vt:lpstr>
      <vt:lpstr>Babysitting one model</vt:lpstr>
      <vt:lpstr>Batch Normalization</vt:lpstr>
      <vt:lpstr>Normalizing inputs to speed up learning  </vt:lpstr>
      <vt:lpstr>PowerPoint Presentation</vt:lpstr>
      <vt:lpstr>Implementing Batch Norm</vt:lpstr>
      <vt:lpstr>Implementing Batch Norm</vt:lpstr>
      <vt:lpstr>Batch Normalization</vt:lpstr>
      <vt:lpstr>Implementing Batch Norm</vt:lpstr>
      <vt:lpstr>Adding Batch Norm to a network</vt:lpstr>
      <vt:lpstr>Working with mini-batches</vt:lpstr>
      <vt:lpstr>Implementing gradient descent</vt:lpstr>
      <vt:lpstr>Code</vt:lpstr>
      <vt:lpstr>Batch Normalization</vt:lpstr>
      <vt:lpstr>PowerPoint Presentation</vt:lpstr>
      <vt:lpstr>PowerPoint Presentation</vt:lpstr>
      <vt:lpstr>Batch Norm as regularization</vt:lpstr>
      <vt:lpstr>Multi-class classification</vt:lpstr>
      <vt:lpstr>Softmax regression</vt:lpstr>
      <vt:lpstr>Softmax regression</vt:lpstr>
      <vt:lpstr>Recognizing cats, dogs, and baby chicks</vt:lpstr>
      <vt:lpstr>Recognizing cats, dogs, and baby chicks</vt:lpstr>
      <vt:lpstr>Recognizing cats, dogs, and baby chicks</vt:lpstr>
      <vt:lpstr>Recognizing cats, dogs, and baby chicks</vt:lpstr>
      <vt:lpstr>Recognizing cats, dogs, and baby chicks</vt:lpstr>
      <vt:lpstr>Recognizing cats, dogs, and baby chicks</vt:lpstr>
      <vt:lpstr>Softmax layer</vt:lpstr>
      <vt:lpstr>Softmax layer</vt:lpstr>
      <vt:lpstr>PowerPoint Presentation</vt:lpstr>
      <vt:lpstr>Softmax examples</vt:lpstr>
      <vt:lpstr>Softmax examples</vt:lpstr>
      <vt:lpstr>Multi-class classification</vt:lpstr>
      <vt:lpstr>Training a Softmax Classifier</vt:lpstr>
      <vt:lpstr>Programming Frameworks</vt:lpstr>
      <vt:lpstr>Deep learning frameworks</vt:lpstr>
      <vt:lpstr>Programming Frameworks</vt:lpstr>
      <vt:lpstr>TensorFlow</vt:lpstr>
      <vt:lpstr>Motivation problem</vt:lpstr>
      <vt:lpstr>Code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 parameter tuning </dc:title>
  <cp:lastModifiedBy>Nguyen Dinh Chi (FE Ban NCPT)</cp:lastModifiedBy>
  <cp:revision>44</cp:revision>
  <dcterms:created xsi:type="dcterms:W3CDTF">2023-02-01T02:49:35Z</dcterms:created>
  <dcterms:modified xsi:type="dcterms:W3CDTF">2023-05-07T11:15:59Z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2023-02-01T00:00:00Z</vt:filetime>
  </property>
  <property fmtid="{D5CDD505-2E9C-101B-9397-08002B2CF9AE}" pid="3" name="LastSaved">
    <vt:filetime>2023-02-01T00:00:00Z</vt:filetime>
  </property>
</Properties>
</file>